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17" r:id="rId3"/>
    <p:sldId id="318" r:id="rId4"/>
    <p:sldId id="319" r:id="rId5"/>
    <p:sldId id="335"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4" r:id="rId19"/>
    <p:sldId id="33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2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0" autoAdjust="0"/>
    <p:restoredTop sz="79329" autoAdjust="0"/>
  </p:normalViewPr>
  <p:slideViewPr>
    <p:cSldViewPr>
      <p:cViewPr varScale="1">
        <p:scale>
          <a:sx n="60" d="100"/>
          <a:sy n="60" d="100"/>
        </p:scale>
        <p:origin x="-78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EDCE6B7-0013-4372-8940-D7CFA38DFFC4}" type="datetimeFigureOut">
              <a:rPr lang="en-US"/>
              <a:pPr>
                <a:defRPr/>
              </a:pPr>
              <a:t>3/12/2012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3E751D9-0D91-4EA3-AE7D-6DA124FBFC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2235A-EAFD-49B5-912C-B859F46E4059}"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One of the key points of a BIA is the fact that it pulls information from all areas of the company, which you need to fully understand the risks.  Within every company there exists informational silos…each area knows their part of the puzzle…and the real trick to effectively understanding the key risks to the business is to be able to cut across these silos…to take bits of information from each and integrate it together and then to get the silos talking to each other and sharing information…that’s the only way to get all of the information you need.  So don’t fall into the trap of thinking all the info you need resides with one person or in one area.  Cooperation between functional areas is absolutely critical to the process.  The goal is to create a prioritized order for these risks to allow you to focus your efforts where it counts the most.  </a:t>
            </a:r>
          </a:p>
        </p:txBody>
      </p:sp>
      <p:sp>
        <p:nvSpPr>
          <p:cNvPr id="4" name="Slide Number Placeholder 3"/>
          <p:cNvSpPr>
            <a:spLocks noGrp="1"/>
          </p:cNvSpPr>
          <p:nvPr>
            <p:ph type="sldNum" sz="quarter" idx="5"/>
          </p:nvPr>
        </p:nvSpPr>
        <p:spPr/>
        <p:txBody>
          <a:bodyPr/>
          <a:lstStyle/>
          <a:p>
            <a:pPr>
              <a:defRPr/>
            </a:pPr>
            <a:fld id="{6C8025F3-8655-4F44-9AEA-265C443A0B3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One of the first things you have do as part of the quantification process is understand what revenue / margin streams are impacted, both directly and indirectly.  Interdependencies have to be considered here.  Again, you may need to talk to multiple operational areas to ensure you have a full understanding of all of the potential impacts.</a:t>
            </a:r>
          </a:p>
        </p:txBody>
      </p:sp>
      <p:sp>
        <p:nvSpPr>
          <p:cNvPr id="4" name="Slide Number Placeholder 3"/>
          <p:cNvSpPr>
            <a:spLocks noGrp="1"/>
          </p:cNvSpPr>
          <p:nvPr>
            <p:ph type="sldNum" sz="quarter" idx="5"/>
          </p:nvPr>
        </p:nvSpPr>
        <p:spPr/>
        <p:txBody>
          <a:bodyPr/>
          <a:lstStyle/>
          <a:p>
            <a:pPr>
              <a:defRPr/>
            </a:pPr>
            <a:fld id="{427AAE8A-30E3-4AC2-9796-2DBE4408EA7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Before this first step here, you have to decide which part of the business you want to focus on first…it’s usually too daunting of a task to try and address the entire company at once.  </a:t>
            </a:r>
          </a:p>
          <a:p>
            <a:endParaRPr lang="en-US" smtClean="0"/>
          </a:p>
          <a:p>
            <a:r>
              <a:rPr lang="en-US" smtClean="0"/>
              <a:t>Secondly, you also should try to group your suppliers into categories, focusing first on those suppliers that are considered sole-sources, where no alternative is currently identified.  Other types of suppliers may represent critical exposures as well, but the most significant are likely to come from those sole-source providers.</a:t>
            </a:r>
          </a:p>
          <a:p>
            <a:endParaRPr lang="en-US" smtClean="0"/>
          </a:p>
          <a:p>
            <a:r>
              <a:rPr lang="en-US" smtClean="0"/>
              <a:t>Then you go through the dependency mapping process that was just discussed.</a:t>
            </a:r>
          </a:p>
          <a:p>
            <a:endParaRPr lang="en-US" smtClean="0"/>
          </a:p>
          <a:p>
            <a:r>
              <a:rPr lang="en-US" smtClean="0"/>
              <a:t>Think of the entire process as a funnel…you typically have to start with a large number and you’ve got to whittle it down to something that is manageable to work through.</a:t>
            </a:r>
          </a:p>
          <a:p>
            <a:endParaRPr lang="en-US" smtClean="0"/>
          </a:p>
          <a:p>
            <a:r>
              <a:rPr lang="en-US" smtClean="0"/>
              <a:t>Also, note that this approach is revenue/profit-based…not cost-based.  The amount of spend on suppliers is not a reliable factor of how much risk is associated with any specific supplier.</a:t>
            </a:r>
          </a:p>
          <a:p>
            <a:endParaRPr lang="en-US" smtClean="0"/>
          </a:p>
        </p:txBody>
      </p:sp>
      <p:sp>
        <p:nvSpPr>
          <p:cNvPr id="4" name="Slide Number Placeholder 3"/>
          <p:cNvSpPr>
            <a:spLocks noGrp="1"/>
          </p:cNvSpPr>
          <p:nvPr>
            <p:ph type="sldNum" sz="quarter" idx="5"/>
          </p:nvPr>
        </p:nvSpPr>
        <p:spPr/>
        <p:txBody>
          <a:bodyPr/>
          <a:lstStyle/>
          <a:p>
            <a:pPr>
              <a:defRPr/>
            </a:pPr>
            <a:fld id="{20697A72-D552-4354-89E9-630AD07AAEA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Many companies require their suppliers to have a BCP, but they don’t always have effective methods to evaluate those plans to determine if they can even remotely be relied upon.  To facilitate this process, we developed a BCP assessment tool recently that allows a user to assess, or numerically rate, a BCP across roughly 20 different assessment areas, and how each of those areas are effectively addressed across 5 key business dimensions – BCP management, people, infrastructure, operations, suppliers, and IT.  It also allows for a weighting to be utilized if the user believes some assessment areas carry more weight that others in a specific situation.  This allows for a user to consistently and objectively assess a BCP for a company or a group of companies on a comparative basis.</a:t>
            </a:r>
          </a:p>
        </p:txBody>
      </p:sp>
      <p:sp>
        <p:nvSpPr>
          <p:cNvPr id="4" name="Slide Number Placeholder 3"/>
          <p:cNvSpPr>
            <a:spLocks noGrp="1"/>
          </p:cNvSpPr>
          <p:nvPr>
            <p:ph type="sldNum" sz="quarter" idx="5"/>
          </p:nvPr>
        </p:nvSpPr>
        <p:spPr/>
        <p:txBody>
          <a:bodyPr/>
          <a:lstStyle/>
          <a:p>
            <a:pPr>
              <a:defRPr/>
            </a:pPr>
            <a:fld id="{A46E34EF-BACF-4BA1-BE35-D6D47F33332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output can look something like this…the user can determine what % should reflect an acceptable grade given their specific conditions and parameters they need for their situation.</a:t>
            </a:r>
          </a:p>
        </p:txBody>
      </p:sp>
      <p:sp>
        <p:nvSpPr>
          <p:cNvPr id="4" name="Slide Number Placeholder 3"/>
          <p:cNvSpPr>
            <a:spLocks noGrp="1"/>
          </p:cNvSpPr>
          <p:nvPr>
            <p:ph type="sldNum" sz="quarter" idx="5"/>
          </p:nvPr>
        </p:nvSpPr>
        <p:spPr/>
        <p:txBody>
          <a:bodyPr/>
          <a:lstStyle/>
          <a:p>
            <a:pPr>
              <a:defRPr/>
            </a:pPr>
            <a:fld id="{2F455338-8D6E-441A-80AA-3D0C7165C42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A536315A-74C8-4170-9666-700A763AB092}" type="slidenum">
              <a:rPr lang="en-US" smtClean="0">
                <a:ea typeface="ＭＳ Ｐゴシック" pitchFamily="34" charset="-128"/>
              </a:rPr>
              <a:pPr>
                <a:defRPr/>
              </a:pPr>
              <a:t>15</a:t>
            </a:fld>
            <a:endParaRPr lang="en-US" dirty="0" smtClean="0">
              <a:ea typeface="ＭＳ Ｐゴシック" pitchFamily="34" charset="-128"/>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Once you’ve determined the potential financial impact to the business that a loss could bring, you can the add a measure of the physical risk that is thought to exist.  This allows you to then plot the relationship between the 2 aspects for multiple suppliers, allowing you to prioritize which ones should be focused upon from a risk improvement standpoint and which should be focused on from a business resilience standpoint…and which ones where both are needed.  The idea is to drive these locations towards the bottom left corner, where physical and financial risk are both minimized.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So, just to backup and recap for a moment, here’s how the process flows…we really started with #3 here, and didn’t mention #1 and 2…depending on the type and size of your organization, you may be able to do the entire company or just start with a small portion of it, but it has to be a manageable size.</a:t>
            </a:r>
          </a:p>
          <a:p>
            <a:endParaRPr lang="en-US" smtClean="0"/>
          </a:p>
          <a:p>
            <a:r>
              <a:rPr lang="en-US" smtClean="0"/>
              <a:t>Also, note #5 here…you have to consider not only supplier facilities, but also consider other points along the supply chain and their impact if there is a major disruption at those points.</a:t>
            </a:r>
          </a:p>
        </p:txBody>
      </p:sp>
      <p:sp>
        <p:nvSpPr>
          <p:cNvPr id="4" name="Slide Number Placeholder 3"/>
          <p:cNvSpPr>
            <a:spLocks noGrp="1"/>
          </p:cNvSpPr>
          <p:nvPr>
            <p:ph type="sldNum" sz="quarter" idx="5"/>
          </p:nvPr>
        </p:nvSpPr>
        <p:spPr/>
        <p:txBody>
          <a:bodyPr/>
          <a:lstStyle/>
          <a:p>
            <a:pPr>
              <a:defRPr/>
            </a:pPr>
            <a:fld id="{F7E9BC25-93C1-439E-98E8-13912CE0D3F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0D4C9CED-33AA-4E71-9569-880C7992B140}" type="slidenum">
              <a:rPr lang="en-US" smtClean="0">
                <a:ea typeface="ＭＳ Ｐゴシック" pitchFamily="34" charset="-128"/>
              </a:rPr>
              <a:pPr>
                <a:defRPr/>
              </a:pPr>
              <a:t>17</a:t>
            </a:fld>
            <a:endParaRPr lang="en-US" smtClean="0">
              <a:ea typeface="ＭＳ Ｐゴシック" pitchFamily="34" charset="-128"/>
            </a:endParaRPr>
          </a:p>
        </p:txBody>
      </p:sp>
      <p:sp>
        <p:nvSpPr>
          <p:cNvPr id="50178" name="Rectangle 2"/>
          <p:cNvSpPr>
            <a:spLocks noGrp="1" noRot="1" noChangeAspect="1" noChangeArrowheads="1" noTextEdit="1"/>
          </p:cNvSpPr>
          <p:nvPr>
            <p:ph type="sldImg"/>
          </p:nvPr>
        </p:nvSpPr>
        <p:spPr bwMode="auto">
          <a:xfrm>
            <a:off x="1143000" y="685800"/>
            <a:ext cx="4572000" cy="3430588"/>
          </a:xfrm>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So, back to the road signs, only this time, you’ve got information to work with…after going through this process, you’ll be able to better determine which direction you need to go, and you can be much more confident you are managing company supply chain risks in the most cost-efficient manner possible.  </a:t>
            </a:r>
          </a:p>
          <a:p>
            <a:pPr eaLnBrk="1" hangingPunct="1"/>
            <a:endParaRPr lang="en-US" smtClean="0"/>
          </a:p>
          <a:p>
            <a:pPr eaLnBrk="1" hangingPunct="1"/>
            <a:r>
              <a:rPr lang="en-US" smtClean="0"/>
              <a:t>Discuss potential strategies that can be employed…provide examples where possible.  </a:t>
            </a:r>
          </a:p>
          <a:p>
            <a:pPr eaLnBrk="1" hangingPunct="1"/>
            <a:endParaRPr lang="en-US" smtClean="0"/>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C0F2916B-A77F-4CA0-96A7-EEC7A33021F4}" type="slidenum">
              <a:rPr lang="en-US" smtClean="0">
                <a:ea typeface="ＭＳ Ｐゴシック" pitchFamily="34" charset="-128"/>
              </a:rPr>
              <a:pPr>
                <a:defRPr/>
              </a:pPr>
              <a:t>18</a:t>
            </a:fld>
            <a:endParaRPr lang="en-US" smtClean="0">
              <a:ea typeface="ＭＳ Ｐゴシック" pitchFamily="34" charset="-128"/>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So, to wrap things up…you need a map to know where to go!</a:t>
            </a:r>
          </a:p>
          <a:p>
            <a:pPr eaLnBrk="1" hangingPunct="1"/>
            <a:endParaRPr lang="en-US" smtClean="0"/>
          </a:p>
          <a:p>
            <a:pPr eaLnBrk="1" hangingPunct="1"/>
            <a:r>
              <a:rPr lang="en-US" smtClean="0"/>
              <a:t>A number of forces are driving businesses towards BCM and ERM frameworks, and within these frameworks it is becoming increasingly more critical to understand the threats posed to the business…and in particular, supply chain risks are becoming more critical to gain better awareness of…and to manage these risks more effectively…a $ quantification and prioritization process is the best way for many companies to approach this issue, allowing you to focus on those most critical and determine if these risks are adequately being dealt with.</a:t>
            </a:r>
          </a:p>
          <a:p>
            <a:pPr eaLnBrk="1" hangingPunct="1"/>
            <a:endParaRPr lang="en-US" smtClean="0"/>
          </a:p>
          <a:p>
            <a:pPr eaLnBrk="1" hangingPunct="1"/>
            <a:r>
              <a:rPr lang="en-US" smtClean="0"/>
              <a:t>And consider whether or not your view and management of internal and external risks match.</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E91CBE4-256D-48E8-A824-ACDFA16F33C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I’m sure most or all of you are aware that supply chain risk has been a major news item over the past year or so…given the tragic events in Japan, etc…….It will probably take months before we begin to understand the full impacts of the supply chain disruptions that have occurred…and as that happens much of what I’m about to discuss will likely change, as concerns over supply chain disruptions caused from property-related events will surely increase.  </a:t>
            </a:r>
          </a:p>
          <a:p>
            <a:endParaRPr lang="en-US" smtClean="0"/>
          </a:p>
          <a:p>
            <a:r>
              <a:rPr lang="en-US" smtClean="0"/>
              <a:t>But it’s not like these concerns have been lost on executives before now…as this survey data indicates which was done a couple of years ago.  </a:t>
            </a:r>
          </a:p>
          <a:p>
            <a:endParaRPr lang="en-US" smtClean="0"/>
          </a:p>
          <a:p>
            <a:r>
              <a:rPr lang="en-US" smtClean="0"/>
              <a:t>First, financial executives in one survey indicated that supply chain and property risks pose 2 of the 3 top risks to their firms top revenue drivers.</a:t>
            </a:r>
          </a:p>
          <a:p>
            <a:endParaRPr lang="en-US" smtClean="0"/>
          </a:p>
          <a:p>
            <a:r>
              <a:rPr lang="en-US" smtClean="0"/>
              <a:t>In addition, in another survey of financial execs, over 50% indicated their organization had experienced some sort of adverse financial impact from a supply-chain-related disruption over the past 5 years, and property-related causes were often cited as the reasons for the disruption.</a:t>
            </a:r>
          </a:p>
          <a:p>
            <a:endParaRPr lang="en-US" smtClean="0"/>
          </a:p>
        </p:txBody>
      </p:sp>
      <p:sp>
        <p:nvSpPr>
          <p:cNvPr id="4" name="Slide Number Placeholder 3"/>
          <p:cNvSpPr>
            <a:spLocks noGrp="1"/>
          </p:cNvSpPr>
          <p:nvPr>
            <p:ph type="sldNum" sz="quarter" idx="5"/>
          </p:nvPr>
        </p:nvSpPr>
        <p:spPr/>
        <p:txBody>
          <a:bodyPr/>
          <a:lstStyle/>
          <a:p>
            <a:pPr>
              <a:defRPr/>
            </a:pPr>
            <a:fld id="{759F0B96-F620-4451-A884-1ED3B7DFEBA9}"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However, in that same survey, when these executives, were asked what their top goals were for supply chain management…and risk reduction was well down the list as you can see.  </a:t>
            </a:r>
          </a:p>
          <a:p>
            <a:endParaRPr lang="en-US" smtClean="0"/>
          </a:p>
          <a:p>
            <a:r>
              <a:rPr lang="en-US" smtClean="0"/>
              <a:t>And even within reducing risk efforts, the inclusion of identifying and managing property-related risks within the supply chain is rare.</a:t>
            </a:r>
          </a:p>
          <a:p>
            <a:endParaRPr lang="en-US" smtClean="0"/>
          </a:p>
          <a:p>
            <a:r>
              <a:rPr lang="en-US" smtClean="0"/>
              <a:t>All of this illustrates a fundamental problem for all of us here…the top goals for management when it comes to supply chain unfortunately tend to increase risk, making everyone’s job here that much more challenging.</a:t>
            </a:r>
          </a:p>
          <a:p>
            <a:endParaRPr lang="en-US" smtClean="0"/>
          </a:p>
        </p:txBody>
      </p:sp>
      <p:sp>
        <p:nvSpPr>
          <p:cNvPr id="4" name="Slide Number Placeholder 3"/>
          <p:cNvSpPr>
            <a:spLocks noGrp="1"/>
          </p:cNvSpPr>
          <p:nvPr>
            <p:ph type="sldNum" sz="quarter" idx="5"/>
          </p:nvPr>
        </p:nvSpPr>
        <p:spPr/>
        <p:txBody>
          <a:bodyPr/>
          <a:lstStyle/>
          <a:p>
            <a:pPr>
              <a:defRPr/>
            </a:pPr>
            <a:fld id="{4A8EB085-A589-4821-A9D3-262114CDFF26}"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So this is where many companies are headed more and more often, putting more eggs into fewer baskets…and unfortunately, many of those baskets are in parts of the world where bad things tend to happen more frequently – fires, floods, EQ, storms, political unrest, etc……and then if something bad happens that the organization isn’t well prepared for, somebody is usually held accountable.  Risk management is increasingly put on the front lines to be accountable to ensure this happens.</a:t>
            </a:r>
          </a:p>
          <a:p>
            <a:endParaRPr lang="en-US" smtClean="0"/>
          </a:p>
        </p:txBody>
      </p:sp>
      <p:sp>
        <p:nvSpPr>
          <p:cNvPr id="4" name="Slide Number Placeholder 3"/>
          <p:cNvSpPr>
            <a:spLocks noGrp="1"/>
          </p:cNvSpPr>
          <p:nvPr>
            <p:ph type="sldNum" sz="quarter" idx="5"/>
          </p:nvPr>
        </p:nvSpPr>
        <p:spPr/>
        <p:txBody>
          <a:bodyPr/>
          <a:lstStyle/>
          <a:p>
            <a:pPr>
              <a:defRPr/>
            </a:pPr>
            <a:fld id="{DB7E62B2-2770-4B3A-9CCC-2D57D6AF094F}"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To illustrate this point another way, let’s look at a study that was done a few years ago done by 2 professors, 1 at the Univ. of Western Ontario and the other at the Georgia Institute of Technology, that attempted to gauge the impact of a supply chain disruption on a company’s financial performance.  They looked at 800 various supply chain disruptions over an 11 year period, shows that the impacts of a disruption along the chain are not only varied, but have a wide and rippling effect across an operation.</a:t>
            </a:r>
          </a:p>
          <a:p>
            <a:endParaRPr lang="en-US" smtClean="0"/>
          </a:p>
          <a:p>
            <a:r>
              <a:rPr lang="en-US" smtClean="0"/>
              <a:t>Now, these statistics are aggregated and show the averages, and primarily gauged the financial effects immediately following the disruption.   Certainly, a small disruption will not have as large or as long lasting an impact, and we’ve seen in Japan that most companies who had a plan in place were able to recover within a shorter time period, six months or so. But what this does underscore is that the effects of even a relatively minor a supply chain disruption can have a huge impact in terms of both time and money, well beyond simple product delivery delays or a small dip in sales.</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AFA81EB8-1AAF-4636-82A2-4310D000FD5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And yet, when risk managers ask for additional resources to accomplish this more effectively, particularly with creating or upgrading business continuity initiatives, they often don’t get what they ask for.  </a:t>
            </a:r>
          </a:p>
          <a:p>
            <a:endParaRPr lang="en-US" smtClean="0"/>
          </a:p>
          <a:p>
            <a:r>
              <a:rPr lang="en-US" smtClean="0"/>
              <a:t>And unfortunately, when it comes to BCP, there are still a lot of companies that still don’t get it…continuing to think “it won’t happen to us”…with inadequate BCM frameworks and inability to adequately assess supplier BCPs…and some of your suppliers may well be thinking that way also.</a:t>
            </a:r>
          </a:p>
          <a:p>
            <a:endParaRPr lang="en-US" smtClean="0"/>
          </a:p>
          <a:p>
            <a:r>
              <a:rPr lang="en-US" smtClean="0"/>
              <a:t>Given the business environment and the impacts that can result, can you really afford to think like this, or do business with a company that thinks that way?</a:t>
            </a:r>
          </a:p>
        </p:txBody>
      </p:sp>
      <p:sp>
        <p:nvSpPr>
          <p:cNvPr id="4" name="Slide Number Placeholder 3"/>
          <p:cNvSpPr>
            <a:spLocks noGrp="1"/>
          </p:cNvSpPr>
          <p:nvPr>
            <p:ph type="sldNum" sz="quarter" idx="5"/>
          </p:nvPr>
        </p:nvSpPr>
        <p:spPr/>
        <p:txBody>
          <a:bodyPr/>
          <a:lstStyle/>
          <a:p>
            <a:pPr>
              <a:defRPr/>
            </a:pPr>
            <a:fld id="{912A8D79-DD8E-4FBE-841E-EC0DC92FB68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5AE87AED-53CB-4DD4-9DEC-822BCAD17B3C}" type="slidenum">
              <a:rPr lang="en-US" smtClean="0">
                <a:ea typeface="ＭＳ Ｐゴシック" pitchFamily="34" charset="-128"/>
              </a:rPr>
              <a:pPr>
                <a:defRPr/>
              </a:pPr>
              <a:t>7</a:t>
            </a:fld>
            <a:endParaRPr lang="en-US" dirty="0" smtClean="0">
              <a:ea typeface="ＭＳ Ｐゴシック" pitchFamily="34" charset="-128"/>
            </a:endParaRPr>
          </a:p>
        </p:txBody>
      </p:sp>
      <p:sp>
        <p:nvSpPr>
          <p:cNvPr id="29698" name="Rectangle 2"/>
          <p:cNvSpPr>
            <a:spLocks noGrp="1" noRot="1" noChangeAspect="1" noChangeArrowheads="1" noTextEdit="1"/>
          </p:cNvSpPr>
          <p:nvPr>
            <p:ph type="sldImg"/>
          </p:nvPr>
        </p:nvSpPr>
        <p:spPr bwMode="auto">
          <a:xfrm>
            <a:off x="1143000" y="685800"/>
            <a:ext cx="4572000" cy="3430588"/>
          </a:xfrm>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So, here’s where I’m headed with all of this…traditionally, internal risks have been focused on and, hopefully, are understood adequately…although there’s always room for improvement there…</a:t>
            </a:r>
          </a:p>
          <a:p>
            <a:pPr eaLnBrk="1" hangingPunct="1"/>
            <a:endParaRPr lang="en-US" smtClean="0"/>
          </a:p>
          <a:p>
            <a:pPr eaLnBrk="1" hangingPunct="1"/>
            <a:r>
              <a:rPr lang="en-US" smtClean="0"/>
              <a:t>But the area that holds even more promise for improvement lies in the understanding of external risks…specifically within the supply chain.  And as I noted earlier, these risks are generally increasing across the board and the distinction between internal and external risks has become less obvious.  Many companies that work hard to manage the risks and prevent losses at their facilities often fail to apply those concepts to those locations owned by their suppliers…and often, these locations are every bit as important to their operations as those locations they own and control.  </a:t>
            </a:r>
          </a:p>
          <a:p>
            <a:pPr eaLnBrk="1" hangingPunct="1"/>
            <a:endParaRPr lang="en-US" smtClean="0"/>
          </a:p>
          <a:p>
            <a:pPr eaLnBrk="1" hangingPunct="1"/>
            <a:r>
              <a:rPr lang="en-US" smtClean="0"/>
              <a:t>Furthermore, many companies that do focus on supply chain risks often overlook property risks, creating a “blind spot” in their efforts…and as we noted earlier, a majority of CFOs recognize that property risks can create a significant threat to their business and they protect their owned locations in a manner consistent with that.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So how do you tackle these issues?  Well, you need information to determine what direction you should go in.</a:t>
            </a:r>
          </a:p>
          <a:p>
            <a:endParaRPr lang="en-US" smtClean="0"/>
          </a:p>
          <a:p>
            <a:r>
              <a:rPr lang="en-US" smtClean="0"/>
              <a:t>Imagine driving in a new place…say in Europe where road sign may look something like this…when the signs are clearly marked and you have a good map, it’s not too difficult to get to where you want to go.  </a:t>
            </a:r>
          </a:p>
          <a:p>
            <a:endParaRPr lang="en-US" smtClean="0"/>
          </a:p>
          <a:p>
            <a:r>
              <a:rPr lang="en-US" smtClean="0"/>
              <a:t>Now consider what happens without the map and where the signs aren’t marked and there’s no map…they just look like this.  How would you feel?  Concerned?  Maybe even a little panic?  It’s going to be tough to know what direction to take.</a:t>
            </a:r>
          </a:p>
          <a:p>
            <a:endParaRPr lang="en-US" smtClean="0"/>
          </a:p>
          <a:p>
            <a:r>
              <a:rPr lang="en-US" smtClean="0"/>
              <a:t>Now think about a management team for company…they are accountable for effectively managing the risks that face their company…constantly balancing risk and reward with the decisions they make daily.  And the Risk Manager is often the lead person to ensure this happens properly…often having to do so with minimal resources, always being asked to squeeze more out of less.  And the entire team doesn’t necessarily have a good handle on the risks that face their business and way to effectively prioritize those risks.</a:t>
            </a:r>
          </a:p>
          <a:p>
            <a:endParaRPr lang="en-US" smtClean="0"/>
          </a:p>
          <a:p>
            <a:r>
              <a:rPr lang="en-US" smtClean="0"/>
              <a:t>In other words, they’re trying to manage their risks without road signs or a map…so it’s very difficult for them to be sure they are doing an effective job and getting the most out of those limited resources. It’s important to understand risks in quantifiable terms, and by doing so, provide the information that’s needed to help ensure risks are managed as effectively and efficiently as possible.</a:t>
            </a:r>
          </a:p>
          <a:p>
            <a:endParaRPr lang="en-US" smtClean="0"/>
          </a:p>
        </p:txBody>
      </p:sp>
      <p:sp>
        <p:nvSpPr>
          <p:cNvPr id="4" name="Slide Number Placeholder 3"/>
          <p:cNvSpPr>
            <a:spLocks noGrp="1"/>
          </p:cNvSpPr>
          <p:nvPr>
            <p:ph type="sldNum" sz="quarter" idx="5"/>
          </p:nvPr>
        </p:nvSpPr>
        <p:spPr/>
        <p:txBody>
          <a:bodyPr/>
          <a:lstStyle/>
          <a:p>
            <a:pPr>
              <a:defRPr/>
            </a:pPr>
            <a:fld id="{DB9B0C4B-4B90-401F-B811-EF791041DCE9}"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D89D4D3-8984-42A5-8C30-A0A68F23EAA0}" type="slidenum">
              <a:rPr lang="en-US"/>
              <a:pPr>
                <a:defRPr/>
              </a:pPr>
              <a:t>9</a:t>
            </a:fld>
            <a:endParaRPr lang="en-US" dirty="0"/>
          </a:p>
        </p:txBody>
      </p:sp>
      <p:sp>
        <p:nvSpPr>
          <p:cNvPr id="33794" name="Rectangle 2"/>
          <p:cNvSpPr>
            <a:spLocks noGrp="1" noRot="1" noChangeAspect="1" noChangeArrowheads="1" noTextEdit="1"/>
          </p:cNvSpPr>
          <p:nvPr>
            <p:ph type="sldImg"/>
          </p:nvPr>
        </p:nvSpPr>
        <p:spPr bwMode="auto">
          <a:xfrm>
            <a:off x="1143000" y="681038"/>
            <a:ext cx="4548188" cy="3411537"/>
          </a:xfrm>
          <a:noFill/>
          <a:ln>
            <a:solidFill>
              <a:srgbClr val="000000"/>
            </a:solidFill>
            <a:miter lim="800000"/>
            <a:headEnd/>
            <a:tailEnd/>
          </a:ln>
        </p:spPr>
      </p:sp>
      <p:sp>
        <p:nvSpPr>
          <p:cNvPr id="33795" name="Rectangle 3"/>
          <p:cNvSpPr>
            <a:spLocks noGrp="1" noChangeArrowheads="1"/>
          </p:cNvSpPr>
          <p:nvPr>
            <p:ph type="body" idx="1"/>
          </p:nvPr>
        </p:nvSpPr>
        <p:spPr bwMode="auto">
          <a:xfrm>
            <a:off x="890588" y="4318000"/>
            <a:ext cx="5051425" cy="4168775"/>
          </a:xfrm>
          <a:noFill/>
        </p:spPr>
        <p:txBody>
          <a:bodyPr wrap="square" numCol="1" anchor="t" anchorCtr="0" compatLnSpc="1">
            <a:prstTxWarp prst="textNoShape">
              <a:avLst/>
            </a:prstTxWarp>
          </a:bodyPr>
          <a:lstStyle/>
          <a:p>
            <a:r>
              <a:rPr lang="en-US" smtClean="0"/>
              <a:t>I’ve seen the term BIA defined in a number of different ways, with differing approaches…for us, we define our approach as …….leveraging our engineering knowledge to create what we think is a more holistic view of the risks, and possible mitigation solutions, that a client can use to help direct their risk management efforts.  It’s a process that can be used to quantify both internal as well as external risks, as the process can be extended into the supply chain and applied to specific supplier locations.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9CBB071-FD21-4480-8817-44052711D6ED}" type="datetimeFigureOut">
              <a:rPr lang="en-US"/>
              <a:pPr>
                <a:defRPr/>
              </a:pPr>
              <a:t>3/12/2012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B57F82-8893-41B4-8A60-91377A62F8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41006A-F138-4483-B006-AB2792E44582}" type="datetimeFigureOut">
              <a:rPr lang="en-US"/>
              <a:pPr>
                <a:defRPr/>
              </a:pPr>
              <a:t>3/12/2012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5D5250-0F21-41E4-AC2A-DA557BB688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764889-2A51-4B84-A377-5700DD9A754B}" type="datetimeFigureOut">
              <a:rPr lang="en-US"/>
              <a:pPr>
                <a:defRPr/>
              </a:pPr>
              <a:t>3/12/2012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F3888E-1EFC-4A20-83A5-5FC1526A220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077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524000"/>
            <a:ext cx="41148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41148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1148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81000" y="6553200"/>
            <a:ext cx="2209800" cy="3048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553200"/>
            <a:ext cx="2895600" cy="3048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553200"/>
            <a:ext cx="2209800" cy="304800"/>
          </a:xfrm>
        </p:spPr>
        <p:txBody>
          <a:bodyPr/>
          <a:lstStyle>
            <a:lvl1pPr>
              <a:defRPr/>
            </a:lvl1pPr>
          </a:lstStyle>
          <a:p>
            <a:pPr>
              <a:defRPr/>
            </a:pPr>
            <a:fld id="{0EBE7CEA-89B9-405D-8E02-651B986B5F3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6888" y="23336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6888"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7888"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3C93E8-4BAE-4CD6-B769-AAC9020EAFBA}" type="datetimeFigureOut">
              <a:rPr lang="en-US"/>
              <a:pPr>
                <a:defRPr/>
              </a:pPr>
              <a:t>3/12/2012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943E9B-C0BC-4412-ADB7-DC6DC4B0154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D6188C-9060-49FC-868E-FD946314462E}" type="datetimeFigureOut">
              <a:rPr lang="en-US"/>
              <a:pPr>
                <a:defRPr/>
              </a:pPr>
              <a:t>3/12/2012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54FE1C-E138-4E05-8521-BECC4CCF5B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89097D-48AF-4904-95A5-9D4282B666E4}" type="datetimeFigureOut">
              <a:rPr lang="en-US"/>
              <a:pPr>
                <a:defRPr/>
              </a:pPr>
              <a:t>3/12/2012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ACF421-335D-4664-813D-520322A00A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3D6D59B-D69F-4C28-8589-7F460FE82C95}" type="datetimeFigureOut">
              <a:rPr lang="en-US"/>
              <a:pPr>
                <a:defRPr/>
              </a:pPr>
              <a:t>3/12/2012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9F299A-D955-4346-A7AB-3008D9F14DC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9A9F93-F796-45A4-B4EF-81AACB0C24C9}" type="datetimeFigureOut">
              <a:rPr lang="en-US"/>
              <a:pPr>
                <a:defRPr/>
              </a:pPr>
              <a:t>3/12/2012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BEF6CF-BBB1-4DFF-928B-BB26163609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1F4200-65E8-4BA8-8105-555724CA8FFD}" type="datetimeFigureOut">
              <a:rPr lang="en-US"/>
              <a:pPr>
                <a:defRPr/>
              </a:pPr>
              <a:t>3/12/2012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62EE06-0FE5-47A8-B792-92B9A0B2935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069D31-2187-4888-89ED-7B3005E61990}" type="datetimeFigureOut">
              <a:rPr lang="en-US"/>
              <a:pPr>
                <a:defRPr/>
              </a:pPr>
              <a:t>3/12/2012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88ECBF-8B79-4BD9-8DC3-960E200AAEC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8DA301-0D40-4428-AA5B-F7A46A55CB06}" type="datetimeFigureOut">
              <a:rPr lang="en-US"/>
              <a:pPr>
                <a:defRPr/>
              </a:pPr>
              <a:t>3/12/2012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9AB3D3-C722-48CF-9B8D-CBED93EB0C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14DC81-99CA-4D2B-BE47-53A46879BA40}" type="datetimeFigureOut">
              <a:rPr lang="en-US"/>
              <a:pPr>
                <a:defRPr/>
              </a:pPr>
              <a:t>3/12/2012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87B262-51CC-4611-A0DD-02DE0415D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730500" y="3463925"/>
            <a:ext cx="5851525" cy="944563"/>
          </a:xfrm>
          <a:prstGeom prst="rect">
            <a:avLst/>
          </a:prstGeom>
          <a:noFill/>
          <a:ln w="9525">
            <a:noFill/>
            <a:miter lim="800000"/>
            <a:headEnd/>
            <a:tailEnd/>
          </a:ln>
        </p:spPr>
        <p:txBody>
          <a:bodyPr anchor="ctr"/>
          <a:lstStyle/>
          <a:p>
            <a:pPr>
              <a:defRPr/>
            </a:pPr>
            <a:r>
              <a:rPr lang="en-US" sz="3600" kern="0" dirty="0">
                <a:latin typeface="Calibri" pitchFamily="34" charset="0"/>
                <a:ea typeface="+mj-ea"/>
                <a:cs typeface="+mj-cs"/>
              </a:rPr>
              <a:t>Business Impact Analysis</a:t>
            </a:r>
          </a:p>
        </p:txBody>
      </p:sp>
      <p:sp>
        <p:nvSpPr>
          <p:cNvPr id="16386" name="TextBox 7"/>
          <p:cNvSpPr txBox="1">
            <a:spLocks noChangeArrowheads="1"/>
          </p:cNvSpPr>
          <p:nvPr/>
        </p:nvSpPr>
        <p:spPr bwMode="auto">
          <a:xfrm>
            <a:off x="6575425" y="6500813"/>
            <a:ext cx="2205038" cy="277812"/>
          </a:xfrm>
          <a:prstGeom prst="rect">
            <a:avLst/>
          </a:prstGeom>
          <a:noFill/>
          <a:ln w="9525">
            <a:noFill/>
            <a:miter lim="800000"/>
            <a:headEnd/>
            <a:tailEnd/>
          </a:ln>
        </p:spPr>
        <p:txBody>
          <a:bodyPr>
            <a:spAutoFit/>
          </a:bodyPr>
          <a:lstStyle/>
          <a:p>
            <a:r>
              <a:rPr lang="en-US" sz="1200" i="1">
                <a:latin typeface="Calibri" pitchFamily="34" charset="0"/>
              </a:rPr>
              <a:t>Alma College, Ontario - 2008</a:t>
            </a:r>
          </a:p>
        </p:txBody>
      </p:sp>
      <p:pic>
        <p:nvPicPr>
          <p:cNvPr id="16387" name="Picture 8" descr="chain.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6388" name="Picture 2" descr="C:\Users\jonese\AppData\Local\Microsoft\Windows\Temporary Internet Files\Content.Outlook\PEXBO25I\LOGO_BRC_541.jpg"/>
          <p:cNvPicPr>
            <a:picLocks noChangeAspect="1" noChangeArrowheads="1"/>
          </p:cNvPicPr>
          <p:nvPr/>
        </p:nvPicPr>
        <p:blipFill>
          <a:blip r:embed="rId4"/>
          <a:srcRect l="23529" t="19090" r="17647" b="29091"/>
          <a:stretch>
            <a:fillRect/>
          </a:stretch>
        </p:blipFill>
        <p:spPr bwMode="auto">
          <a:xfrm>
            <a:off x="5965825" y="5081588"/>
            <a:ext cx="3116263" cy="1776412"/>
          </a:xfrm>
          <a:prstGeom prst="rect">
            <a:avLst/>
          </a:prstGeom>
          <a:noFill/>
          <a:ln w="9525">
            <a:noFill/>
            <a:miter lim="800000"/>
            <a:headEnd/>
            <a:tailEnd/>
          </a:ln>
        </p:spPr>
      </p:pic>
      <p:sp>
        <p:nvSpPr>
          <p:cNvPr id="3078" name="TextBox 5"/>
          <p:cNvSpPr txBox="1">
            <a:spLocks noChangeArrowheads="1"/>
          </p:cNvSpPr>
          <p:nvPr/>
        </p:nvSpPr>
        <p:spPr bwMode="auto">
          <a:xfrm>
            <a:off x="1143000" y="1905000"/>
            <a:ext cx="7010400" cy="2862263"/>
          </a:xfrm>
          <a:prstGeom prst="rect">
            <a:avLst/>
          </a:prstGeom>
          <a:noFill/>
          <a:ln w="9525">
            <a:noFill/>
            <a:miter lim="800000"/>
            <a:headEnd/>
            <a:tailEnd/>
          </a:ln>
        </p:spPr>
        <p:txBody>
          <a:bodyPr>
            <a:spAutoFit/>
          </a:bodyPr>
          <a:lstStyle/>
          <a:p>
            <a:pPr algn="ctr">
              <a:defRPr/>
            </a:pPr>
            <a:r>
              <a:rPr lang="en-US" sz="3200" b="1" dirty="0">
                <a:latin typeface="+mn-lt"/>
                <a:cs typeface="Calibri" pitchFamily="34" charset="0"/>
              </a:rPr>
              <a:t>Massachusetts RIMS</a:t>
            </a:r>
            <a:br>
              <a:rPr lang="en-US" sz="3200" b="1" dirty="0">
                <a:latin typeface="+mn-lt"/>
                <a:cs typeface="Calibri" pitchFamily="34" charset="0"/>
              </a:rPr>
            </a:br>
            <a:r>
              <a:rPr lang="en-US" sz="3200" b="1" dirty="0">
                <a:latin typeface="+mn-lt"/>
                <a:cs typeface="Calibri" pitchFamily="34" charset="0"/>
              </a:rPr>
              <a:t> March 2012</a:t>
            </a:r>
          </a:p>
          <a:p>
            <a:pPr algn="ctr">
              <a:defRPr/>
            </a:pPr>
            <a:endParaRPr lang="en-US" sz="2800" b="1" dirty="0">
              <a:latin typeface="+mn-lt"/>
              <a:cs typeface="Aharoni" pitchFamily="2" charset="-79"/>
            </a:endParaRPr>
          </a:p>
          <a:p>
            <a:pPr algn="ctr">
              <a:defRPr/>
            </a:pPr>
            <a:r>
              <a:rPr lang="en-US" sz="3000" b="1" dirty="0">
                <a:latin typeface="+mn-lt"/>
                <a:cs typeface="Aharoni" pitchFamily="2" charset="-79"/>
              </a:rPr>
              <a:t>Supply Chain Risk Management:</a:t>
            </a:r>
          </a:p>
          <a:p>
            <a:pPr algn="ctr">
              <a:defRPr/>
            </a:pPr>
            <a:r>
              <a:rPr lang="en-US" sz="3000" b="1" dirty="0">
                <a:latin typeface="+mn-lt"/>
                <a:cs typeface="Aharoni" pitchFamily="2" charset="-79"/>
              </a:rPr>
              <a:t>Developing the Roadmap </a:t>
            </a:r>
            <a:r>
              <a:rPr lang="en-US" sz="2800" b="1" dirty="0">
                <a:latin typeface="+mn-lt"/>
                <a:cs typeface="Aharoni" pitchFamily="2" charset="-79"/>
              </a:rPr>
              <a:t/>
            </a:r>
            <a:br>
              <a:rPr lang="en-US" sz="2800" b="1" dirty="0">
                <a:latin typeface="+mn-lt"/>
                <a:cs typeface="Aharoni" pitchFamily="2" charset="-79"/>
              </a:rPr>
            </a:br>
            <a:endParaRPr lang="en-US" sz="2800" b="1" dirty="0">
              <a:latin typeface="+mn-lt"/>
              <a:cs typeface="Aharoni" pitchFamily="2" charset="-79"/>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descr="C:\Users\jonese\AppData\Local\Microsoft\Windows\Temporary Internet Files\Content.IE5\EN1B73YY\iStock_000004161959Medium[1].jpg"/>
          <p:cNvPicPr>
            <a:picLocks noGrp="1" noChangeAspect="1" noChangeArrowheads="1"/>
          </p:cNvPicPr>
          <p:nvPr>
            <p:ph idx="1"/>
          </p:nvPr>
        </p:nvPicPr>
        <p:blipFill>
          <a:blip r:embed="rId3">
            <a:lum bright="10000"/>
          </a:blip>
          <a:srcRect/>
          <a:stretch>
            <a:fillRect/>
          </a:stretch>
        </p:blipFill>
        <p:spPr>
          <a:xfrm>
            <a:off x="0" y="-1588"/>
            <a:ext cx="9144000" cy="6859588"/>
          </a:xfrm>
        </p:spPr>
      </p:pic>
      <p:sp>
        <p:nvSpPr>
          <p:cNvPr id="34818" name="TextBox 4"/>
          <p:cNvSpPr txBox="1">
            <a:spLocks noChangeArrowheads="1"/>
          </p:cNvSpPr>
          <p:nvPr/>
        </p:nvSpPr>
        <p:spPr bwMode="auto">
          <a:xfrm>
            <a:off x="0" y="228600"/>
            <a:ext cx="5024438" cy="584200"/>
          </a:xfrm>
          <a:prstGeom prst="rect">
            <a:avLst/>
          </a:prstGeom>
          <a:noFill/>
          <a:ln w="9525">
            <a:noFill/>
            <a:miter lim="800000"/>
            <a:headEnd/>
            <a:tailEnd/>
          </a:ln>
        </p:spPr>
        <p:txBody>
          <a:bodyPr wrap="none">
            <a:spAutoFit/>
          </a:bodyPr>
          <a:lstStyle/>
          <a:p>
            <a:r>
              <a:rPr lang="en-US" sz="3200">
                <a:solidFill>
                  <a:schemeClr val="bg1"/>
                </a:solidFill>
                <a:latin typeface="Calibri" pitchFamily="34" charset="0"/>
              </a:rPr>
              <a:t>Information sharing is critical</a:t>
            </a:r>
          </a:p>
        </p:txBody>
      </p:sp>
      <p:sp>
        <p:nvSpPr>
          <p:cNvPr id="10244" name="TextBox 5"/>
          <p:cNvSpPr txBox="1">
            <a:spLocks noChangeArrowheads="1"/>
          </p:cNvSpPr>
          <p:nvPr/>
        </p:nvSpPr>
        <p:spPr bwMode="auto">
          <a:xfrm>
            <a:off x="1600200" y="2971800"/>
            <a:ext cx="1425575" cy="492125"/>
          </a:xfrm>
          <a:prstGeom prst="rect">
            <a:avLst/>
          </a:prstGeom>
          <a:noFill/>
          <a:ln w="9525">
            <a:noFill/>
            <a:miter lim="800000"/>
            <a:headEnd/>
            <a:tailEnd/>
          </a:ln>
          <a:effectLst>
            <a:outerShdw blurRad="50800" dist="38100" algn="l" rotWithShape="0">
              <a:prstClr val="black">
                <a:alpha val="40000"/>
              </a:prstClr>
            </a:outerShdw>
          </a:effectLst>
        </p:spPr>
        <p:txBody>
          <a:bodyPr>
            <a:spAutoFit/>
          </a:bodyPr>
          <a:lstStyle/>
          <a:p>
            <a:pPr>
              <a:defRPr/>
            </a:pPr>
            <a:r>
              <a:rPr lang="en-US" sz="2600" dirty="0">
                <a:solidFill>
                  <a:srgbClr val="FFFF00"/>
                </a:solidFill>
                <a:effectLst>
                  <a:outerShdw blurRad="38100" dist="38100" dir="2700000" algn="tl">
                    <a:srgbClr val="000000">
                      <a:alpha val="43137"/>
                    </a:srgbClr>
                  </a:outerShdw>
                </a:effectLst>
                <a:latin typeface="Calibri" pitchFamily="34" charset="0"/>
                <a:cs typeface="Calibri" pitchFamily="34" charset="0"/>
              </a:rPr>
              <a:t>Finance</a:t>
            </a:r>
          </a:p>
        </p:txBody>
      </p:sp>
      <p:sp>
        <p:nvSpPr>
          <p:cNvPr id="10245" name="TextBox 6"/>
          <p:cNvSpPr txBox="1">
            <a:spLocks noChangeArrowheads="1"/>
          </p:cNvSpPr>
          <p:nvPr/>
        </p:nvSpPr>
        <p:spPr bwMode="auto">
          <a:xfrm>
            <a:off x="2971800" y="3810000"/>
            <a:ext cx="1752600" cy="492125"/>
          </a:xfrm>
          <a:prstGeom prst="rect">
            <a:avLst/>
          </a:prstGeom>
          <a:noFill/>
          <a:ln w="9525">
            <a:noFill/>
            <a:miter lim="800000"/>
            <a:headEnd/>
            <a:tailEnd/>
          </a:ln>
          <a:effectLst>
            <a:outerShdw blurRad="50800" dist="38100" algn="l" rotWithShape="0">
              <a:prstClr val="black">
                <a:alpha val="40000"/>
              </a:prstClr>
            </a:outerShdw>
          </a:effectLst>
        </p:spPr>
        <p:txBody>
          <a:bodyPr>
            <a:spAutoFit/>
          </a:bodyPr>
          <a:lstStyle/>
          <a:p>
            <a:pPr>
              <a:defRPr/>
            </a:pPr>
            <a:r>
              <a:rPr lang="en-US" sz="2600" dirty="0">
                <a:solidFill>
                  <a:srgbClr val="FFFF00"/>
                </a:solidFill>
                <a:effectLst>
                  <a:outerShdw blurRad="38100" dist="38100" dir="2700000" algn="tl">
                    <a:srgbClr val="000000">
                      <a:alpha val="43137"/>
                    </a:srgbClr>
                  </a:outerShdw>
                </a:effectLst>
                <a:latin typeface="Calibri" pitchFamily="34" charset="0"/>
                <a:cs typeface="Calibri" pitchFamily="34" charset="0"/>
              </a:rPr>
              <a:t>Purchasing</a:t>
            </a:r>
          </a:p>
        </p:txBody>
      </p:sp>
      <p:sp>
        <p:nvSpPr>
          <p:cNvPr id="10246" name="TextBox 7"/>
          <p:cNvSpPr txBox="1">
            <a:spLocks noChangeArrowheads="1"/>
          </p:cNvSpPr>
          <p:nvPr/>
        </p:nvSpPr>
        <p:spPr bwMode="auto">
          <a:xfrm>
            <a:off x="4648200" y="2286000"/>
            <a:ext cx="1828800" cy="492125"/>
          </a:xfrm>
          <a:prstGeom prst="rect">
            <a:avLst/>
          </a:prstGeom>
          <a:noFill/>
          <a:ln w="9525">
            <a:noFill/>
            <a:miter lim="800000"/>
            <a:headEnd/>
            <a:tailEnd/>
          </a:ln>
          <a:effectLst>
            <a:outerShdw blurRad="50800" dist="38100" algn="l" rotWithShape="0">
              <a:prstClr val="black">
                <a:alpha val="40000"/>
              </a:prstClr>
            </a:outerShdw>
          </a:effectLst>
        </p:spPr>
        <p:txBody>
          <a:bodyPr>
            <a:spAutoFit/>
          </a:bodyPr>
          <a:lstStyle/>
          <a:p>
            <a:pPr>
              <a:defRPr/>
            </a:pPr>
            <a:r>
              <a:rPr lang="en-US" sz="2600" dirty="0">
                <a:solidFill>
                  <a:srgbClr val="FFFF00"/>
                </a:solidFill>
                <a:effectLst>
                  <a:outerShdw blurRad="38100" dist="38100" dir="2700000" algn="tl">
                    <a:srgbClr val="000000">
                      <a:alpha val="43137"/>
                    </a:srgbClr>
                  </a:outerShdw>
                </a:effectLst>
                <a:latin typeface="Calibri" pitchFamily="34" charset="0"/>
                <a:cs typeface="Calibri" pitchFamily="34" charset="0"/>
              </a:rPr>
              <a:t>Operations</a:t>
            </a:r>
          </a:p>
        </p:txBody>
      </p:sp>
      <p:sp>
        <p:nvSpPr>
          <p:cNvPr id="10247" name="TextBox 8"/>
          <p:cNvSpPr txBox="1">
            <a:spLocks noChangeArrowheads="1"/>
          </p:cNvSpPr>
          <p:nvPr/>
        </p:nvSpPr>
        <p:spPr bwMode="auto">
          <a:xfrm>
            <a:off x="6324600" y="4114800"/>
            <a:ext cx="2316163" cy="892175"/>
          </a:xfrm>
          <a:prstGeom prst="rect">
            <a:avLst/>
          </a:prstGeom>
          <a:noFill/>
          <a:ln w="9525">
            <a:noFill/>
            <a:miter lim="800000"/>
            <a:headEnd/>
            <a:tailEnd/>
          </a:ln>
          <a:effectLst>
            <a:outerShdw blurRad="50800" dist="38100" algn="l" rotWithShape="0">
              <a:prstClr val="black">
                <a:alpha val="40000"/>
              </a:prstClr>
            </a:outerShdw>
          </a:effectLst>
        </p:spPr>
        <p:txBody>
          <a:bodyPr>
            <a:spAutoFit/>
          </a:bodyPr>
          <a:lstStyle/>
          <a:p>
            <a:pPr>
              <a:defRPr/>
            </a:pPr>
            <a:r>
              <a:rPr lang="en-US" sz="2600" dirty="0">
                <a:solidFill>
                  <a:srgbClr val="FFFF00"/>
                </a:solidFill>
                <a:effectLst>
                  <a:outerShdw blurRad="38100" dist="38100" dir="2700000" algn="tl">
                    <a:srgbClr val="000000">
                      <a:alpha val="43137"/>
                    </a:srgbClr>
                  </a:outerShdw>
                </a:effectLst>
                <a:latin typeface="Calibri" pitchFamily="34" charset="0"/>
                <a:cs typeface="Calibri" pitchFamily="34" charset="0"/>
              </a:rPr>
              <a:t>Risk Management</a:t>
            </a:r>
          </a:p>
        </p:txBody>
      </p:sp>
      <p:sp>
        <p:nvSpPr>
          <p:cNvPr id="34823" name="TextBox 9"/>
          <p:cNvSpPr txBox="1">
            <a:spLocks noChangeArrowheads="1"/>
          </p:cNvSpPr>
          <p:nvPr/>
        </p:nvSpPr>
        <p:spPr bwMode="auto">
          <a:xfrm>
            <a:off x="4579938" y="6334125"/>
            <a:ext cx="4564062" cy="523875"/>
          </a:xfrm>
          <a:prstGeom prst="rect">
            <a:avLst/>
          </a:prstGeom>
          <a:noFill/>
          <a:ln w="9525">
            <a:noFill/>
            <a:miter lim="800000"/>
            <a:headEnd/>
            <a:tailEnd/>
          </a:ln>
        </p:spPr>
        <p:txBody>
          <a:bodyPr wrap="none">
            <a:spAutoFit/>
          </a:bodyPr>
          <a:lstStyle/>
          <a:p>
            <a:r>
              <a:rPr lang="en-US" sz="2800">
                <a:solidFill>
                  <a:schemeClr val="bg1"/>
                </a:solidFill>
                <a:latin typeface="Calibri" pitchFamily="34" charset="0"/>
              </a:rPr>
              <a:t>to create a </a:t>
            </a:r>
            <a:r>
              <a:rPr lang="en-US" sz="2800">
                <a:solidFill>
                  <a:srgbClr val="FF0000"/>
                </a:solidFill>
                <a:latin typeface="Calibri" pitchFamily="34" charset="0"/>
              </a:rPr>
              <a:t>prioritization</a:t>
            </a:r>
            <a:r>
              <a:rPr lang="en-US" sz="2800">
                <a:solidFill>
                  <a:schemeClr val="bg1"/>
                </a:solidFill>
                <a:latin typeface="Calibri" pitchFamily="34" charset="0"/>
              </a:rPr>
              <a:t> map</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8" descr="chain.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6866" name="Picture 8" descr="FM BANNER.png"/>
          <p:cNvPicPr>
            <a:picLocks noChangeAspect="1"/>
          </p:cNvPicPr>
          <p:nvPr/>
        </p:nvPicPr>
        <p:blipFill>
          <a:blip r:embed="rId4"/>
          <a:srcRect/>
          <a:stretch>
            <a:fillRect/>
          </a:stretch>
        </p:blipFill>
        <p:spPr bwMode="auto">
          <a:xfrm>
            <a:off x="0" y="266700"/>
            <a:ext cx="9144000" cy="358775"/>
          </a:xfrm>
          <a:prstGeom prst="rect">
            <a:avLst/>
          </a:prstGeom>
          <a:noFill/>
          <a:ln w="9525">
            <a:noFill/>
            <a:miter lim="800000"/>
            <a:headEnd/>
            <a:tailEnd/>
          </a:ln>
        </p:spPr>
      </p:pic>
      <p:sp>
        <p:nvSpPr>
          <p:cNvPr id="2" name="Title 1"/>
          <p:cNvSpPr>
            <a:spLocks noGrp="1"/>
          </p:cNvSpPr>
          <p:nvPr>
            <p:ph type="title"/>
          </p:nvPr>
        </p:nvSpPr>
        <p:spPr>
          <a:xfrm>
            <a:off x="76200" y="457200"/>
            <a:ext cx="6172200" cy="762000"/>
          </a:xfrm>
        </p:spPr>
        <p:txBody>
          <a:bodyPr/>
          <a:lstStyle/>
          <a:p>
            <a:pPr algn="l">
              <a:defRPr/>
            </a:pPr>
            <a:r>
              <a:rPr lang="en-US" sz="3600" b="1" dirty="0" smtClean="0">
                <a:latin typeface="+mn-lt"/>
                <a:cs typeface="Calibri" pitchFamily="34" charset="0"/>
              </a:rPr>
              <a:t>Quantification approach</a:t>
            </a:r>
          </a:p>
        </p:txBody>
      </p:sp>
      <p:sp>
        <p:nvSpPr>
          <p:cNvPr id="36868" name="Text Placeholder 2"/>
          <p:cNvSpPr>
            <a:spLocks noGrp="1"/>
          </p:cNvSpPr>
          <p:nvPr>
            <p:ph type="body" sz="half" idx="1"/>
          </p:nvPr>
        </p:nvSpPr>
        <p:spPr>
          <a:xfrm>
            <a:off x="457200" y="1295400"/>
            <a:ext cx="8266113" cy="1371600"/>
          </a:xfrm>
        </p:spPr>
        <p:txBody>
          <a:bodyPr/>
          <a:lstStyle/>
          <a:p>
            <a:r>
              <a:rPr lang="en-US" sz="2800" smtClean="0"/>
              <a:t>Dependency mapping – identify ultimate revenue / variable margin streams </a:t>
            </a:r>
            <a:r>
              <a:rPr lang="en-US" sz="2800" u="sng" smtClean="0"/>
              <a:t>directly &amp; indirectly </a:t>
            </a:r>
            <a:r>
              <a:rPr lang="en-US" sz="2800" smtClean="0"/>
              <a:t>impacted</a:t>
            </a:r>
          </a:p>
        </p:txBody>
      </p:sp>
      <p:sp>
        <p:nvSpPr>
          <p:cNvPr id="7" name="Text Placeholder 2"/>
          <p:cNvSpPr txBox="1">
            <a:spLocks/>
          </p:cNvSpPr>
          <p:nvPr/>
        </p:nvSpPr>
        <p:spPr bwMode="auto">
          <a:xfrm>
            <a:off x="533400" y="4876800"/>
            <a:ext cx="8266113" cy="1752600"/>
          </a:xfrm>
          <a:prstGeom prst="rect">
            <a:avLst/>
          </a:prstGeom>
          <a:noFill/>
          <a:ln w="9525">
            <a:noFill/>
            <a:miter lim="800000"/>
            <a:headEnd/>
            <a:tailEnd/>
          </a:ln>
          <a:effectLst/>
        </p:spPr>
        <p:txBody>
          <a:bodyPr/>
          <a:lstStyle/>
          <a:p>
            <a:pPr marL="344488" indent="-344488" eaLnBrk="0" hangingPunct="0">
              <a:lnSpc>
                <a:spcPct val="95000"/>
              </a:lnSpc>
              <a:spcBef>
                <a:spcPct val="20000"/>
              </a:spcBef>
              <a:buSzPct val="110000"/>
              <a:buFont typeface="Arial" pitchFamily="34" charset="0"/>
              <a:buChar char="•"/>
              <a:defRPr/>
            </a:pPr>
            <a:r>
              <a:rPr lang="en-US" sz="2600" kern="0" dirty="0">
                <a:latin typeface="+mn-lt"/>
                <a:cs typeface="Calibri" pitchFamily="34" charset="0"/>
              </a:rPr>
              <a:t>Interdependencies include</a:t>
            </a:r>
          </a:p>
          <a:p>
            <a:pPr marL="801688" lvl="1" indent="-344488" eaLnBrk="0" hangingPunct="0">
              <a:lnSpc>
                <a:spcPct val="95000"/>
              </a:lnSpc>
              <a:spcBef>
                <a:spcPts val="0"/>
              </a:spcBef>
              <a:buSzPct val="110000"/>
              <a:buFont typeface="Calibri" pitchFamily="34" charset="0"/>
              <a:buChar char="‒"/>
              <a:defRPr/>
            </a:pPr>
            <a:r>
              <a:rPr lang="en-US" sz="2600" kern="0" dirty="0">
                <a:latin typeface="+mn-lt"/>
                <a:cs typeface="Calibri" pitchFamily="34" charset="0"/>
              </a:rPr>
              <a:t>Operational (plant to plant)</a:t>
            </a:r>
          </a:p>
          <a:p>
            <a:pPr marL="801688" lvl="1" indent="-344488" eaLnBrk="0" hangingPunct="0">
              <a:lnSpc>
                <a:spcPct val="95000"/>
              </a:lnSpc>
              <a:spcBef>
                <a:spcPts val="0"/>
              </a:spcBef>
              <a:buSzPct val="110000"/>
              <a:buFont typeface="Calibri" pitchFamily="34" charset="0"/>
              <a:buChar char="‒"/>
              <a:defRPr/>
            </a:pPr>
            <a:r>
              <a:rPr lang="en-US" sz="2600" kern="0" dirty="0">
                <a:latin typeface="+mn-lt"/>
                <a:cs typeface="Calibri" pitchFamily="34" charset="0"/>
              </a:rPr>
              <a:t>Product or associative  (hardware / service)</a:t>
            </a:r>
          </a:p>
          <a:p>
            <a:pPr marL="801688" lvl="1" indent="-344488" eaLnBrk="0" hangingPunct="0">
              <a:lnSpc>
                <a:spcPct val="95000"/>
              </a:lnSpc>
              <a:spcBef>
                <a:spcPts val="0"/>
              </a:spcBef>
              <a:buSzPct val="110000"/>
              <a:buFont typeface="Calibri" pitchFamily="34" charset="0"/>
              <a:buChar char="‒"/>
              <a:defRPr/>
            </a:pPr>
            <a:r>
              <a:rPr lang="en-US" sz="2600" kern="0" dirty="0">
                <a:latin typeface="+mn-lt"/>
                <a:cs typeface="Calibri" pitchFamily="34" charset="0"/>
              </a:rPr>
              <a:t>Supportive (data center, logistics, etc.)</a:t>
            </a:r>
            <a:endParaRPr lang="en-US" sz="2600" kern="0" dirty="0">
              <a:latin typeface="+mn-lt"/>
              <a:cs typeface="Calibri" pitchFamily="34" charset="0"/>
            </a:endParaRPr>
          </a:p>
        </p:txBody>
      </p:sp>
      <p:pic>
        <p:nvPicPr>
          <p:cNvPr id="10" name="Picture 9" descr="Picture4.png"/>
          <p:cNvPicPr>
            <a:picLocks noChangeAspect="1"/>
          </p:cNvPicPr>
          <p:nvPr/>
        </p:nvPicPr>
        <p:blipFill>
          <a:blip r:embed="rId5"/>
          <a:stretch>
            <a:fillRect/>
          </a:stretch>
        </p:blipFill>
        <p:spPr>
          <a:xfrm>
            <a:off x="501650" y="2667000"/>
            <a:ext cx="8097838" cy="2057400"/>
          </a:xfrm>
          <a:prstGeom prst="rect">
            <a:avLst/>
          </a:prstGeom>
          <a:ln>
            <a:solidFill>
              <a:srgbClr val="C00000"/>
            </a:solid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8" descr="chain.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8914" name="Picture 5" descr="FM BANNER.png"/>
          <p:cNvPicPr>
            <a:picLocks noChangeAspect="1"/>
          </p:cNvPicPr>
          <p:nvPr/>
        </p:nvPicPr>
        <p:blipFill>
          <a:blip r:embed="rId4"/>
          <a:srcRect/>
          <a:stretch>
            <a:fillRect/>
          </a:stretch>
        </p:blipFill>
        <p:spPr bwMode="auto">
          <a:xfrm>
            <a:off x="0" y="266700"/>
            <a:ext cx="9144000" cy="358775"/>
          </a:xfrm>
          <a:prstGeom prst="rect">
            <a:avLst/>
          </a:prstGeom>
          <a:noFill/>
          <a:ln w="9525">
            <a:noFill/>
            <a:miter lim="800000"/>
            <a:headEnd/>
            <a:tailEnd/>
          </a:ln>
        </p:spPr>
      </p:pic>
      <p:sp>
        <p:nvSpPr>
          <p:cNvPr id="3" name="Text Placeholder 2"/>
          <p:cNvSpPr>
            <a:spLocks noGrp="1"/>
          </p:cNvSpPr>
          <p:nvPr>
            <p:ph type="body" sz="half" idx="1"/>
          </p:nvPr>
        </p:nvSpPr>
        <p:spPr>
          <a:xfrm>
            <a:off x="76200" y="1295400"/>
            <a:ext cx="8839200" cy="4953000"/>
          </a:xfrm>
        </p:spPr>
        <p:txBody>
          <a:bodyPr/>
          <a:lstStyle/>
          <a:p>
            <a:pPr>
              <a:spcAft>
                <a:spcPts val="600"/>
              </a:spcAft>
            </a:pPr>
            <a:r>
              <a:rPr lang="en-US" sz="3000" smtClean="0"/>
              <a:t>Assumption needed for recovery / replacement time – worst case scenario</a:t>
            </a:r>
          </a:p>
          <a:p>
            <a:pPr>
              <a:spcAft>
                <a:spcPts val="600"/>
              </a:spcAft>
            </a:pPr>
            <a:r>
              <a:rPr lang="en-US" sz="3000" smtClean="0"/>
              <a:t>Assess mitigation capabilities – 2 stage process</a:t>
            </a:r>
          </a:p>
          <a:p>
            <a:pPr lvl="1">
              <a:spcAft>
                <a:spcPts val="600"/>
              </a:spcAft>
            </a:pPr>
            <a:r>
              <a:rPr lang="en-US" sz="2500" smtClean="0"/>
              <a:t>Internal:  Inventory, supplier alternatives, etc…net against incremental expenses anticipated</a:t>
            </a:r>
          </a:p>
          <a:p>
            <a:pPr lvl="1">
              <a:spcAft>
                <a:spcPts val="600"/>
              </a:spcAft>
            </a:pPr>
            <a:r>
              <a:rPr lang="en-US" sz="2500" smtClean="0"/>
              <a:t>External:  In-depth supplier analysis to evaluate resilience</a:t>
            </a:r>
          </a:p>
          <a:p>
            <a:pPr>
              <a:spcAft>
                <a:spcPts val="600"/>
              </a:spcAft>
            </a:pPr>
            <a:r>
              <a:rPr lang="en-US" sz="3000" smtClean="0"/>
              <a:t>Consider market share impacts (post-recovery)</a:t>
            </a:r>
          </a:p>
          <a:p>
            <a:pPr lvl="1">
              <a:spcAft>
                <a:spcPts val="600"/>
              </a:spcAft>
            </a:pPr>
            <a:r>
              <a:rPr lang="en-US" sz="2500" smtClean="0"/>
              <a:t>Estimate initial loss of customer base &amp; recovery curve</a:t>
            </a:r>
          </a:p>
          <a:p>
            <a:pPr>
              <a:spcAft>
                <a:spcPts val="600"/>
              </a:spcAft>
            </a:pPr>
            <a:endParaRPr lang="en-US" sz="2800" smtClean="0"/>
          </a:p>
        </p:txBody>
      </p:sp>
      <p:sp>
        <p:nvSpPr>
          <p:cNvPr id="8" name="Title 1"/>
          <p:cNvSpPr>
            <a:spLocks noGrp="1"/>
          </p:cNvSpPr>
          <p:nvPr>
            <p:ph type="title"/>
          </p:nvPr>
        </p:nvSpPr>
        <p:spPr>
          <a:xfrm>
            <a:off x="0" y="533400"/>
            <a:ext cx="6172200" cy="762000"/>
          </a:xfrm>
        </p:spPr>
        <p:txBody>
          <a:bodyPr/>
          <a:lstStyle/>
          <a:p>
            <a:pPr algn="l">
              <a:defRPr/>
            </a:pPr>
            <a:r>
              <a:rPr lang="en-US" sz="3600" b="1" dirty="0" smtClean="0">
                <a:latin typeface="+mn-lt"/>
                <a:cs typeface="Calibri" pitchFamily="34" charset="0"/>
              </a:rPr>
              <a:t>Quantification approach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8" descr="chain.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0962" name="Picture 4" descr="FM BANNER.png"/>
          <p:cNvPicPr>
            <a:picLocks noChangeAspect="1"/>
          </p:cNvPicPr>
          <p:nvPr/>
        </p:nvPicPr>
        <p:blipFill>
          <a:blip r:embed="rId4"/>
          <a:srcRect/>
          <a:stretch>
            <a:fillRect/>
          </a:stretch>
        </p:blipFill>
        <p:spPr bwMode="auto">
          <a:xfrm>
            <a:off x="0" y="266700"/>
            <a:ext cx="9144000" cy="358775"/>
          </a:xfrm>
          <a:prstGeom prst="rect">
            <a:avLst/>
          </a:prstGeom>
          <a:noFill/>
          <a:ln w="9525">
            <a:noFill/>
            <a:miter lim="800000"/>
            <a:headEnd/>
            <a:tailEnd/>
          </a:ln>
        </p:spPr>
      </p:pic>
      <p:sp>
        <p:nvSpPr>
          <p:cNvPr id="2" name="Title 1"/>
          <p:cNvSpPr>
            <a:spLocks noGrp="1"/>
          </p:cNvSpPr>
          <p:nvPr>
            <p:ph type="title"/>
          </p:nvPr>
        </p:nvSpPr>
        <p:spPr>
          <a:xfrm>
            <a:off x="76200" y="533400"/>
            <a:ext cx="3962400" cy="609600"/>
          </a:xfrm>
        </p:spPr>
        <p:txBody>
          <a:bodyPr/>
          <a:lstStyle/>
          <a:p>
            <a:pPr algn="l">
              <a:defRPr/>
            </a:pPr>
            <a:r>
              <a:rPr lang="en-US" sz="3600" b="1" dirty="0" smtClean="0">
                <a:latin typeface="+mn-lt"/>
                <a:cs typeface="Calibri" pitchFamily="34" charset="0"/>
              </a:rPr>
              <a:t>BCP Assessment</a:t>
            </a:r>
          </a:p>
        </p:txBody>
      </p:sp>
      <p:pic>
        <p:nvPicPr>
          <p:cNvPr id="14339" name="Picture 4" descr="C:\Users\jonese\Desktop\Capture.JPG"/>
          <p:cNvPicPr>
            <a:picLocks noChangeAspect="1" noChangeArrowheads="1"/>
          </p:cNvPicPr>
          <p:nvPr/>
        </p:nvPicPr>
        <p:blipFill>
          <a:blip r:embed="rId5"/>
          <a:srcRect/>
          <a:stretch>
            <a:fillRect/>
          </a:stretch>
        </p:blipFill>
        <p:spPr bwMode="auto">
          <a:xfrm>
            <a:off x="50800" y="1295400"/>
            <a:ext cx="9017000" cy="5410200"/>
          </a:xfrm>
          <a:prstGeom prst="rect">
            <a:avLst/>
          </a:prstGeom>
          <a:ln>
            <a:solidFill>
              <a:srgbClr val="C00000"/>
            </a:solid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8" descr="chain.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3010" name="Picture 4" descr="FM BANNER.png"/>
          <p:cNvPicPr>
            <a:picLocks noChangeAspect="1"/>
          </p:cNvPicPr>
          <p:nvPr/>
        </p:nvPicPr>
        <p:blipFill>
          <a:blip r:embed="rId4"/>
          <a:srcRect/>
          <a:stretch>
            <a:fillRect/>
          </a:stretch>
        </p:blipFill>
        <p:spPr bwMode="auto">
          <a:xfrm>
            <a:off x="0" y="266700"/>
            <a:ext cx="9144000" cy="358775"/>
          </a:xfrm>
          <a:prstGeom prst="rect">
            <a:avLst/>
          </a:prstGeom>
          <a:noFill/>
          <a:ln w="9525">
            <a:noFill/>
            <a:miter lim="800000"/>
            <a:headEnd/>
            <a:tailEnd/>
          </a:ln>
        </p:spPr>
      </p:pic>
      <p:sp>
        <p:nvSpPr>
          <p:cNvPr id="2" name="Title 1"/>
          <p:cNvSpPr>
            <a:spLocks noGrp="1"/>
          </p:cNvSpPr>
          <p:nvPr>
            <p:ph type="title"/>
          </p:nvPr>
        </p:nvSpPr>
        <p:spPr>
          <a:xfrm>
            <a:off x="0" y="533400"/>
            <a:ext cx="2093913" cy="690563"/>
          </a:xfrm>
        </p:spPr>
        <p:txBody>
          <a:bodyPr/>
          <a:lstStyle/>
          <a:p>
            <a:pPr>
              <a:defRPr/>
            </a:pPr>
            <a:r>
              <a:rPr lang="en-US" sz="4000" b="1" dirty="0" smtClean="0">
                <a:latin typeface="+mn-lt"/>
                <a:cs typeface="Calibri" pitchFamily="34" charset="0"/>
              </a:rPr>
              <a:t>Output</a:t>
            </a:r>
          </a:p>
        </p:txBody>
      </p:sp>
      <p:pic>
        <p:nvPicPr>
          <p:cNvPr id="15363" name="Picture 2"/>
          <p:cNvPicPr>
            <a:picLocks noChangeAspect="1" noChangeArrowheads="1"/>
          </p:cNvPicPr>
          <p:nvPr/>
        </p:nvPicPr>
        <p:blipFill>
          <a:blip r:embed="rId5"/>
          <a:srcRect/>
          <a:stretch>
            <a:fillRect/>
          </a:stretch>
        </p:blipFill>
        <p:spPr bwMode="auto">
          <a:xfrm>
            <a:off x="609600" y="1371600"/>
            <a:ext cx="8001000" cy="4938713"/>
          </a:xfrm>
          <a:prstGeom prst="rect">
            <a:avLst/>
          </a:prstGeom>
          <a:ln>
            <a:solidFill>
              <a:srgbClr val="C00000"/>
            </a:solid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8" descr="chain.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5058" name="Picture 5" descr="FM BANNER.png"/>
          <p:cNvPicPr>
            <a:picLocks noChangeAspect="1"/>
          </p:cNvPicPr>
          <p:nvPr/>
        </p:nvPicPr>
        <p:blipFill>
          <a:blip r:embed="rId4"/>
          <a:srcRect/>
          <a:stretch>
            <a:fillRect/>
          </a:stretch>
        </p:blipFill>
        <p:spPr bwMode="auto">
          <a:xfrm>
            <a:off x="0" y="266700"/>
            <a:ext cx="9144000" cy="358775"/>
          </a:xfrm>
          <a:prstGeom prst="rect">
            <a:avLst/>
          </a:prstGeom>
          <a:noFill/>
          <a:ln w="9525">
            <a:noFill/>
            <a:miter lim="800000"/>
            <a:headEnd/>
            <a:tailEnd/>
          </a:ln>
        </p:spPr>
      </p:pic>
      <p:sp>
        <p:nvSpPr>
          <p:cNvPr id="340994" name="Rectangle 2"/>
          <p:cNvSpPr>
            <a:spLocks noGrp="1" noChangeArrowheads="1"/>
          </p:cNvSpPr>
          <p:nvPr>
            <p:ph type="title"/>
          </p:nvPr>
        </p:nvSpPr>
        <p:spPr>
          <a:xfrm>
            <a:off x="-457200" y="533400"/>
            <a:ext cx="8610600" cy="762000"/>
          </a:xfrm>
        </p:spPr>
        <p:txBody>
          <a:bodyPr/>
          <a:lstStyle/>
          <a:p>
            <a:pPr eaLnBrk="1" hangingPunct="1">
              <a:defRPr/>
            </a:pPr>
            <a:r>
              <a:rPr lang="en-US" sz="3600" b="1" dirty="0" smtClean="0">
                <a:latin typeface="+mn-lt"/>
                <a:cs typeface="Calibri" pitchFamily="34" charset="0"/>
              </a:rPr>
              <a:t>Risk evaluation – physical &amp; financial</a:t>
            </a:r>
          </a:p>
        </p:txBody>
      </p:sp>
      <p:pic>
        <p:nvPicPr>
          <p:cNvPr id="16387" name="Picture 3" descr="SupplyChain_charts"/>
          <p:cNvPicPr>
            <a:picLocks noGrp="1" noChangeAspect="1" noChangeArrowheads="1"/>
          </p:cNvPicPr>
          <p:nvPr>
            <p:ph type="body" idx="1"/>
          </p:nvPr>
        </p:nvPicPr>
        <p:blipFill>
          <a:blip r:embed="rId5"/>
          <a:srcRect/>
          <a:stretch>
            <a:fillRect/>
          </a:stretch>
        </p:blipFill>
        <p:spPr>
          <a:xfrm>
            <a:off x="3886200" y="1371600"/>
            <a:ext cx="4802188" cy="4876800"/>
          </a:xfrm>
          <a:ln>
            <a:solidFill>
              <a:srgbClr val="C00000"/>
            </a:solidFill>
          </a:ln>
          <a:effectLst>
            <a:outerShdw blurRad="292100" dist="139700" dir="2700000" algn="tl" rotWithShape="0">
              <a:srgbClr val="333333">
                <a:alpha val="65000"/>
              </a:srgbClr>
            </a:outerShdw>
          </a:effectLst>
        </p:spPr>
      </p:pic>
      <p:sp>
        <p:nvSpPr>
          <p:cNvPr id="340996" name="Text Box 4"/>
          <p:cNvSpPr txBox="1">
            <a:spLocks noChangeArrowheads="1"/>
          </p:cNvSpPr>
          <p:nvPr/>
        </p:nvSpPr>
        <p:spPr bwMode="auto">
          <a:xfrm>
            <a:off x="220663" y="1752600"/>
            <a:ext cx="3513137" cy="3733800"/>
          </a:xfrm>
          <a:prstGeom prst="rect">
            <a:avLst/>
          </a:prstGeom>
          <a:noFill/>
          <a:ln w="9525">
            <a:noFill/>
            <a:miter lim="800000"/>
            <a:headEnd/>
            <a:tailEnd/>
          </a:ln>
          <a:effectLst/>
        </p:spPr>
        <p:txBody>
          <a:bodyPr>
            <a:spAutoFit/>
          </a:bodyPr>
          <a:lstStyle/>
          <a:p>
            <a:pPr>
              <a:lnSpc>
                <a:spcPct val="110000"/>
              </a:lnSpc>
              <a:defRPr/>
            </a:pPr>
            <a:r>
              <a:rPr lang="en-US" sz="3000" dirty="0">
                <a:latin typeface="+mn-lt"/>
                <a:cs typeface="Calibri" pitchFamily="34" charset="0"/>
              </a:rPr>
              <a:t>Consider the relationship between physical risk and impact to the business when evaluating risk mitigation strategies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8" descr="chain.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7106" name="Picture 5" descr="FM BANNER.png"/>
          <p:cNvPicPr>
            <a:picLocks noChangeAspect="1"/>
          </p:cNvPicPr>
          <p:nvPr/>
        </p:nvPicPr>
        <p:blipFill>
          <a:blip r:embed="rId4"/>
          <a:srcRect/>
          <a:stretch>
            <a:fillRect/>
          </a:stretch>
        </p:blipFill>
        <p:spPr bwMode="auto">
          <a:xfrm>
            <a:off x="0" y="266700"/>
            <a:ext cx="9144000" cy="358775"/>
          </a:xfrm>
          <a:prstGeom prst="rect">
            <a:avLst/>
          </a:prstGeom>
          <a:noFill/>
          <a:ln w="9525">
            <a:noFill/>
            <a:miter lim="800000"/>
            <a:headEnd/>
            <a:tailEnd/>
          </a:ln>
        </p:spPr>
      </p:pic>
      <p:sp>
        <p:nvSpPr>
          <p:cNvPr id="3" name="Content Placeholder 2"/>
          <p:cNvSpPr>
            <a:spLocks noGrp="1"/>
          </p:cNvSpPr>
          <p:nvPr>
            <p:ph idx="1"/>
          </p:nvPr>
        </p:nvSpPr>
        <p:spPr>
          <a:xfrm>
            <a:off x="609600" y="1371600"/>
            <a:ext cx="8001000" cy="5257800"/>
          </a:xfrm>
        </p:spPr>
        <p:txBody>
          <a:bodyPr/>
          <a:lstStyle/>
          <a:p>
            <a:pPr marL="514350" indent="-514350">
              <a:spcBef>
                <a:spcPts val="300"/>
              </a:spcBef>
              <a:spcAft>
                <a:spcPts val="300"/>
              </a:spcAft>
              <a:buFont typeface="Calibri" pitchFamily="34" charset="0"/>
              <a:buAutoNum type="arabicParenR"/>
            </a:pPr>
            <a:r>
              <a:rPr lang="en-US" sz="2600" smtClean="0"/>
              <a:t>Business segment selection</a:t>
            </a:r>
          </a:p>
          <a:p>
            <a:pPr marL="514350" indent="-514350">
              <a:spcBef>
                <a:spcPts val="300"/>
              </a:spcBef>
              <a:spcAft>
                <a:spcPts val="300"/>
              </a:spcAft>
              <a:buFont typeface="Calibri" pitchFamily="34" charset="0"/>
              <a:buAutoNum type="arabicParenR"/>
            </a:pPr>
            <a:r>
              <a:rPr lang="en-US" sz="2600" smtClean="0"/>
              <a:t>Identify key suppliers and categorize</a:t>
            </a:r>
          </a:p>
          <a:p>
            <a:pPr marL="914400" lvl="1" indent="-457200">
              <a:spcBef>
                <a:spcPts val="300"/>
              </a:spcBef>
              <a:spcAft>
                <a:spcPts val="300"/>
              </a:spcAft>
              <a:buFont typeface="Calibri" pitchFamily="34" charset="0"/>
              <a:buAutoNum type="alphaLcPeriod"/>
            </a:pPr>
            <a:r>
              <a:rPr lang="en-US" sz="2200" smtClean="0"/>
              <a:t>Sole sources are highest priority</a:t>
            </a:r>
          </a:p>
          <a:p>
            <a:pPr marL="514350" indent="-514350">
              <a:spcBef>
                <a:spcPts val="300"/>
              </a:spcBef>
              <a:spcAft>
                <a:spcPts val="300"/>
              </a:spcAft>
              <a:buFont typeface="Calibri" pitchFamily="34" charset="0"/>
              <a:buAutoNum type="arabicParenR"/>
            </a:pPr>
            <a:r>
              <a:rPr lang="en-US" sz="2600" smtClean="0"/>
              <a:t>Quantification process </a:t>
            </a:r>
          </a:p>
          <a:p>
            <a:pPr marL="914400" lvl="1" indent="-457200">
              <a:spcBef>
                <a:spcPts val="300"/>
              </a:spcBef>
              <a:spcAft>
                <a:spcPts val="300"/>
              </a:spcAft>
              <a:buFont typeface="Calibri" pitchFamily="34" charset="0"/>
              <a:buAutoNum type="alphaLcPeriod"/>
            </a:pPr>
            <a:r>
              <a:rPr lang="en-US" sz="2200" smtClean="0"/>
              <a:t>Internal – via BIA analysis</a:t>
            </a:r>
          </a:p>
          <a:p>
            <a:pPr marL="914400" lvl="1" indent="-457200">
              <a:spcBef>
                <a:spcPts val="300"/>
              </a:spcBef>
              <a:spcAft>
                <a:spcPts val="300"/>
              </a:spcAft>
              <a:buFont typeface="Calibri" pitchFamily="34" charset="0"/>
              <a:buAutoNum type="alphaLcPeriod"/>
            </a:pPr>
            <a:r>
              <a:rPr lang="en-US" sz="2200" smtClean="0"/>
              <a:t>External – SIA analysis / BC evaluation</a:t>
            </a:r>
          </a:p>
          <a:p>
            <a:pPr marL="514350" indent="-514350">
              <a:spcBef>
                <a:spcPts val="300"/>
              </a:spcBef>
              <a:spcAft>
                <a:spcPts val="300"/>
              </a:spcAft>
              <a:buFont typeface="Calibri" pitchFamily="34" charset="0"/>
              <a:buAutoNum type="arabicParenR"/>
            </a:pPr>
            <a:r>
              <a:rPr lang="en-US" sz="2600" smtClean="0"/>
              <a:t>Physical risk evaluation</a:t>
            </a:r>
          </a:p>
          <a:p>
            <a:pPr marL="514350" indent="-514350">
              <a:spcBef>
                <a:spcPts val="300"/>
              </a:spcBef>
              <a:spcAft>
                <a:spcPts val="300"/>
              </a:spcAft>
              <a:buFont typeface="Calibri" pitchFamily="34" charset="0"/>
              <a:buAutoNum type="arabicParenR"/>
            </a:pPr>
            <a:r>
              <a:rPr lang="en-US" sz="2600" smtClean="0"/>
              <a:t>Apply to other supply chain threats</a:t>
            </a:r>
          </a:p>
          <a:p>
            <a:pPr marL="914400" lvl="1" indent="-457200">
              <a:spcBef>
                <a:spcPts val="300"/>
              </a:spcBef>
              <a:spcAft>
                <a:spcPts val="300"/>
              </a:spcAft>
              <a:buFont typeface="Calibri" pitchFamily="34" charset="0"/>
              <a:buAutoNum type="alphaLcPeriod"/>
            </a:pPr>
            <a:r>
              <a:rPr lang="en-US" sz="2200" smtClean="0"/>
              <a:t>Logistical concerns</a:t>
            </a:r>
          </a:p>
          <a:p>
            <a:pPr marL="914400" lvl="1" indent="-457200">
              <a:spcBef>
                <a:spcPts val="300"/>
              </a:spcBef>
              <a:spcAft>
                <a:spcPts val="300"/>
              </a:spcAft>
              <a:buFont typeface="Calibri" pitchFamily="34" charset="0"/>
              <a:buAutoNum type="alphaLcPeriod"/>
            </a:pPr>
            <a:r>
              <a:rPr lang="en-US" sz="2200" smtClean="0"/>
              <a:t>Ports, transportation routes, etc.</a:t>
            </a:r>
          </a:p>
          <a:p>
            <a:pPr marL="514350" indent="-514350">
              <a:spcBef>
                <a:spcPts val="300"/>
              </a:spcBef>
              <a:spcAft>
                <a:spcPts val="300"/>
              </a:spcAft>
              <a:buFont typeface="Calibri" pitchFamily="34" charset="0"/>
              <a:buAutoNum type="arabicParenR"/>
            </a:pPr>
            <a:r>
              <a:rPr lang="en-US" sz="2600" smtClean="0"/>
              <a:t>Consider mitigation / transfer issues and solutions</a:t>
            </a:r>
          </a:p>
        </p:txBody>
      </p:sp>
      <p:sp>
        <p:nvSpPr>
          <p:cNvPr id="4" name="Title 1"/>
          <p:cNvSpPr>
            <a:spLocks noGrp="1"/>
          </p:cNvSpPr>
          <p:nvPr>
            <p:ph type="title"/>
          </p:nvPr>
        </p:nvSpPr>
        <p:spPr>
          <a:xfrm>
            <a:off x="76200" y="609600"/>
            <a:ext cx="7315200" cy="609600"/>
          </a:xfrm>
        </p:spPr>
        <p:txBody>
          <a:bodyPr/>
          <a:lstStyle/>
          <a:p>
            <a:pPr algn="l">
              <a:defRPr/>
            </a:pPr>
            <a:r>
              <a:rPr lang="en-US" sz="4000" b="1" dirty="0" smtClean="0">
                <a:latin typeface="+mn-lt"/>
                <a:cs typeface="Calibri" pitchFamily="34" charset="0"/>
              </a:rPr>
              <a:t>Evaluation summary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0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4"/>
          <p:cNvSpPr>
            <a:spLocks noGrp="1"/>
          </p:cNvSpPr>
          <p:nvPr>
            <p:ph type="title"/>
          </p:nvPr>
        </p:nvSpPr>
        <p:spPr/>
        <p:txBody>
          <a:bodyPr/>
          <a:lstStyle/>
          <a:p>
            <a:endParaRPr lang="en-US" smtClean="0"/>
          </a:p>
        </p:txBody>
      </p:sp>
      <p:sp>
        <p:nvSpPr>
          <p:cNvPr id="49154" name="Content Placeholder 5"/>
          <p:cNvSpPr>
            <a:spLocks noGrp="1"/>
          </p:cNvSpPr>
          <p:nvPr>
            <p:ph idx="1"/>
          </p:nvPr>
        </p:nvSpPr>
        <p:spPr/>
        <p:txBody>
          <a:bodyPr/>
          <a:lstStyle/>
          <a:p>
            <a:endParaRPr lang="en-US" smtClean="0"/>
          </a:p>
        </p:txBody>
      </p:sp>
      <p:pic>
        <p:nvPicPr>
          <p:cNvPr id="49155" name="Picture 5" descr="C:\Users\jonese\AppData\Local\Microsoft\Windows\Temporary Internet Files\Content.Outlook\PEXBO25I\Directional_Signs.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 name="Rectangle 2"/>
          <p:cNvSpPr txBox="1">
            <a:spLocks noChangeArrowheads="1"/>
          </p:cNvSpPr>
          <p:nvPr/>
        </p:nvSpPr>
        <p:spPr bwMode="auto">
          <a:xfrm>
            <a:off x="76200" y="838200"/>
            <a:ext cx="2514600" cy="914400"/>
          </a:xfrm>
          <a:prstGeom prst="rect">
            <a:avLst/>
          </a:prstGeom>
          <a:noFill/>
          <a:ln w="9525">
            <a:noFill/>
            <a:miter lim="800000"/>
            <a:headEnd/>
            <a:tailEnd/>
          </a:ln>
          <a:effectLst/>
        </p:spPr>
        <p:txBody>
          <a:bodyPr anchor="ctr"/>
          <a:lstStyle/>
          <a:p>
            <a:pPr>
              <a:defRPr/>
            </a:pPr>
            <a:r>
              <a:rPr lang="en-US" sz="3600" kern="0" dirty="0">
                <a:solidFill>
                  <a:schemeClr val="bg1"/>
                </a:solidFill>
                <a:effectLst>
                  <a:outerShdw blurRad="38100" dist="38100" dir="2700000" algn="tl">
                    <a:srgbClr val="000000"/>
                  </a:outerShdw>
                </a:effectLst>
                <a:latin typeface="Calibri" pitchFamily="34" charset="0"/>
                <a:ea typeface="+mj-ea"/>
                <a:cs typeface="Calibri" pitchFamily="34" charset="0"/>
              </a:rPr>
              <a:t>Directional Options</a:t>
            </a:r>
          </a:p>
        </p:txBody>
      </p:sp>
      <p:sp>
        <p:nvSpPr>
          <p:cNvPr id="8" name="Rectangle 2"/>
          <p:cNvSpPr txBox="1">
            <a:spLocks noChangeArrowheads="1"/>
          </p:cNvSpPr>
          <p:nvPr/>
        </p:nvSpPr>
        <p:spPr bwMode="auto">
          <a:xfrm>
            <a:off x="6172200" y="5943600"/>
            <a:ext cx="2971800" cy="685800"/>
          </a:xfrm>
          <a:prstGeom prst="rect">
            <a:avLst/>
          </a:prstGeom>
          <a:noFill/>
          <a:ln w="9525">
            <a:noFill/>
            <a:miter lim="800000"/>
            <a:headEnd/>
            <a:tailEnd/>
          </a:ln>
          <a:effectLst/>
        </p:spPr>
        <p:txBody>
          <a:bodyPr anchor="ctr"/>
          <a:lstStyle/>
          <a:p>
            <a:pPr algn="r">
              <a:defRPr/>
            </a:pPr>
            <a:r>
              <a:rPr lang="en-US" sz="3600" kern="0" dirty="0">
                <a:solidFill>
                  <a:schemeClr val="bg1"/>
                </a:solidFill>
                <a:effectLst>
                  <a:outerShdw blurRad="38100" dist="38100" dir="2700000" algn="tl">
                    <a:srgbClr val="000000"/>
                  </a:outerShdw>
                </a:effectLst>
                <a:latin typeface="Calibri" pitchFamily="34" charset="0"/>
                <a:ea typeface="+mj-ea"/>
                <a:cs typeface="Calibri" pitchFamily="34" charset="0"/>
              </a:rPr>
              <a:t>Cost / benefit comparisons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6" descr="C:\Users\jonese\Pictures\iStock_map in car.jpg"/>
          <p:cNvPicPr>
            <a:picLocks noChangeAspect="1" noChangeArrowheads="1"/>
          </p:cNvPicPr>
          <p:nvPr/>
        </p:nvPicPr>
        <p:blipFill>
          <a:blip r:embed="rId3"/>
          <a:srcRect l="7401" t="27847" r="3700"/>
          <a:stretch>
            <a:fillRect/>
          </a:stretch>
        </p:blipFill>
        <p:spPr bwMode="auto">
          <a:xfrm>
            <a:off x="0" y="30163"/>
            <a:ext cx="9144000" cy="6827837"/>
          </a:xfrm>
          <a:prstGeom prst="rect">
            <a:avLst/>
          </a:prstGeom>
          <a:noFill/>
          <a:ln w="9525">
            <a:noFill/>
            <a:miter lim="800000"/>
            <a:headEnd/>
            <a:tailEnd/>
          </a:ln>
        </p:spPr>
      </p:pic>
      <p:pic>
        <p:nvPicPr>
          <p:cNvPr id="51202" name="Picture 6" descr="FM BANNER.png"/>
          <p:cNvPicPr>
            <a:picLocks noChangeAspect="1"/>
          </p:cNvPicPr>
          <p:nvPr/>
        </p:nvPicPr>
        <p:blipFill>
          <a:blip r:embed="rId4"/>
          <a:srcRect/>
          <a:stretch>
            <a:fillRect/>
          </a:stretch>
        </p:blipFill>
        <p:spPr bwMode="auto">
          <a:xfrm>
            <a:off x="0" y="266700"/>
            <a:ext cx="9144000" cy="358775"/>
          </a:xfrm>
          <a:prstGeom prst="rect">
            <a:avLst/>
          </a:prstGeom>
          <a:noFill/>
          <a:ln w="9525">
            <a:noFill/>
            <a:miter lim="800000"/>
            <a:headEnd/>
            <a:tailEnd/>
          </a:ln>
        </p:spPr>
      </p:pic>
      <p:sp>
        <p:nvSpPr>
          <p:cNvPr id="51203" name="Rectangle 3"/>
          <p:cNvSpPr>
            <a:spLocks noGrp="1" noChangeArrowheads="1"/>
          </p:cNvSpPr>
          <p:nvPr>
            <p:ph type="body" idx="1"/>
          </p:nvPr>
        </p:nvSpPr>
        <p:spPr>
          <a:xfrm>
            <a:off x="228600" y="1295400"/>
            <a:ext cx="8610600" cy="4419600"/>
          </a:xfrm>
          <a:prstGeom prst="roundRect">
            <a:avLst>
              <a:gd name="adj" fmla="val 16667"/>
            </a:avLst>
          </a:prstGeom>
          <a:solidFill>
            <a:schemeClr val="bg1">
              <a:alpha val="70195"/>
            </a:schemeClr>
          </a:solidFill>
          <a:ln>
            <a:solidFill>
              <a:srgbClr val="C00000"/>
            </a:solidFill>
            <a:round/>
          </a:ln>
        </p:spPr>
        <p:txBody>
          <a:bodyPr/>
          <a:lstStyle/>
          <a:p>
            <a:pPr marL="349250" eaLnBrk="1" hangingPunct="1">
              <a:lnSpc>
                <a:spcPct val="90000"/>
              </a:lnSpc>
              <a:spcBef>
                <a:spcPct val="45000"/>
              </a:spcBef>
            </a:pPr>
            <a:r>
              <a:rPr lang="en-US" sz="3000" smtClean="0"/>
              <a:t>BCM more critical; internal and external application</a:t>
            </a:r>
          </a:p>
          <a:p>
            <a:pPr marL="349250" eaLnBrk="1" hangingPunct="1">
              <a:lnSpc>
                <a:spcPct val="90000"/>
              </a:lnSpc>
              <a:spcBef>
                <a:spcPct val="45000"/>
              </a:spcBef>
            </a:pPr>
            <a:r>
              <a:rPr lang="en-US" sz="3000" smtClean="0"/>
              <a:t>BIA provides prioritization to make manageable</a:t>
            </a:r>
          </a:p>
          <a:p>
            <a:pPr marL="514350" lvl="1" indent="-228600" eaLnBrk="1" hangingPunct="1">
              <a:lnSpc>
                <a:spcPct val="90000"/>
              </a:lnSpc>
              <a:spcBef>
                <a:spcPct val="45000"/>
              </a:spcBef>
            </a:pPr>
            <a:r>
              <a:rPr lang="en-US" smtClean="0"/>
              <a:t>Quantifications with assessment of physical risks</a:t>
            </a:r>
          </a:p>
          <a:p>
            <a:pPr marL="514350" lvl="1" indent="-228600" eaLnBrk="1" hangingPunct="1">
              <a:lnSpc>
                <a:spcPct val="90000"/>
              </a:lnSpc>
              <a:spcBef>
                <a:spcPct val="45000"/>
              </a:spcBef>
            </a:pPr>
            <a:r>
              <a:rPr lang="en-US" smtClean="0"/>
              <a:t>Optimizes mitigation strategy selection</a:t>
            </a:r>
          </a:p>
          <a:p>
            <a:pPr marL="514350" lvl="1" indent="-228600" eaLnBrk="1" hangingPunct="1">
              <a:lnSpc>
                <a:spcPct val="90000"/>
              </a:lnSpc>
              <a:spcBef>
                <a:spcPct val="45000"/>
              </a:spcBef>
            </a:pPr>
            <a:r>
              <a:rPr lang="en-US" smtClean="0"/>
              <a:t>Framework includes loss prevention</a:t>
            </a:r>
          </a:p>
        </p:txBody>
      </p:sp>
      <p:sp>
        <p:nvSpPr>
          <p:cNvPr id="348164" name="Text Box 4"/>
          <p:cNvSpPr txBox="1">
            <a:spLocks noChangeArrowheads="1"/>
          </p:cNvSpPr>
          <p:nvPr/>
        </p:nvSpPr>
        <p:spPr bwMode="auto">
          <a:xfrm>
            <a:off x="381000" y="6024563"/>
            <a:ext cx="8382000" cy="452437"/>
          </a:xfrm>
          <a:prstGeom prst="rect">
            <a:avLst/>
          </a:prstGeom>
          <a:gradFill rotWithShape="1">
            <a:gsLst>
              <a:gs pos="0">
                <a:srgbClr val="990000"/>
              </a:gs>
              <a:gs pos="100000">
                <a:srgbClr val="560000"/>
              </a:gs>
            </a:gsLst>
            <a:lin ang="5400000" scaled="1"/>
          </a:gradFill>
          <a:ln w="12700">
            <a:solidFill>
              <a:srgbClr val="FFCC00"/>
            </a:solidFill>
            <a:miter lim="800000"/>
            <a:headEnd/>
            <a:tailEnd/>
          </a:ln>
          <a:effectLst/>
        </p:spPr>
        <p:txBody>
          <a:bodyPr>
            <a:spAutoFit/>
          </a:bodyPr>
          <a:lstStyle/>
          <a:p>
            <a:pPr marL="344488" indent="-344488">
              <a:lnSpc>
                <a:spcPct val="105000"/>
              </a:lnSpc>
              <a:spcBef>
                <a:spcPct val="20000"/>
              </a:spcBef>
              <a:buFont typeface="Wingdings" pitchFamily="2" charset="2"/>
              <a:buNone/>
              <a:defRPr/>
            </a:pPr>
            <a:r>
              <a:rPr lang="en-US" sz="2400" i="1" dirty="0">
                <a:solidFill>
                  <a:schemeClr val="bg1">
                    <a:lumMod val="95000"/>
                  </a:schemeClr>
                </a:solidFill>
                <a:effectLst>
                  <a:outerShdw blurRad="38100" dist="38100" dir="2700000" algn="tl">
                    <a:srgbClr val="000000"/>
                  </a:outerShdw>
                </a:effectLst>
              </a:rPr>
              <a:t>Does the management of internal and external risks match?</a:t>
            </a:r>
          </a:p>
        </p:txBody>
      </p:sp>
      <p:sp>
        <p:nvSpPr>
          <p:cNvPr id="8" name="Rectangle 2"/>
          <p:cNvSpPr>
            <a:spLocks noGrp="1" noChangeArrowheads="1"/>
          </p:cNvSpPr>
          <p:nvPr>
            <p:ph type="title"/>
          </p:nvPr>
        </p:nvSpPr>
        <p:spPr>
          <a:xfrm>
            <a:off x="0" y="609600"/>
            <a:ext cx="2743200" cy="533400"/>
          </a:xfrm>
        </p:spPr>
        <p:txBody>
          <a:bodyPr/>
          <a:lstStyle/>
          <a:p>
            <a:pPr algn="l" eaLnBrk="1" hangingPunct="1">
              <a:defRPr/>
            </a:pPr>
            <a:r>
              <a:rPr lang="en-US" sz="4000" b="1" dirty="0" smtClean="0">
                <a:solidFill>
                  <a:schemeClr val="bg1"/>
                </a:solidFill>
                <a:latin typeface="+mn-lt"/>
                <a:cs typeface="Calibri" pitchFamily="34" charset="0"/>
              </a:rPr>
              <a:t>Summary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64"/>
                                        </p:tgtEl>
                                        <p:attrNameLst>
                                          <p:attrName>style.visibility</p:attrName>
                                        </p:attrNameLst>
                                      </p:cBhvr>
                                      <p:to>
                                        <p:strVal val="visible"/>
                                      </p:to>
                                    </p:set>
                                    <p:animEffect transition="in" filter="fade">
                                      <p:cBhvr>
                                        <p:cTn id="7" dur="1000"/>
                                        <p:tgtEl>
                                          <p:spTgt spid="348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5" descr="FM BANNER.png"/>
          <p:cNvPicPr>
            <a:picLocks noChangeAspect="1"/>
          </p:cNvPicPr>
          <p:nvPr/>
        </p:nvPicPr>
        <p:blipFill>
          <a:blip r:embed="rId3"/>
          <a:srcRect/>
          <a:stretch>
            <a:fillRect/>
          </a:stretch>
        </p:blipFill>
        <p:spPr bwMode="auto">
          <a:xfrm>
            <a:off x="0" y="266700"/>
            <a:ext cx="9144000" cy="358775"/>
          </a:xfrm>
          <a:prstGeom prst="rect">
            <a:avLst/>
          </a:prstGeom>
          <a:noFill/>
          <a:ln w="9525">
            <a:noFill/>
            <a:miter lim="800000"/>
            <a:headEnd/>
            <a:tailEnd/>
          </a:ln>
        </p:spPr>
      </p:pic>
      <p:sp>
        <p:nvSpPr>
          <p:cNvPr id="18" name="TextBox 10"/>
          <p:cNvSpPr txBox="1">
            <a:spLocks noChangeArrowheads="1"/>
          </p:cNvSpPr>
          <p:nvPr/>
        </p:nvSpPr>
        <p:spPr bwMode="auto">
          <a:xfrm>
            <a:off x="6057900" y="4935538"/>
            <a:ext cx="2936875" cy="1168400"/>
          </a:xfrm>
          <a:prstGeom prst="rect">
            <a:avLst/>
          </a:prstGeom>
          <a:noFill/>
          <a:ln w="9525">
            <a:noFill/>
            <a:miter lim="800000"/>
            <a:headEnd/>
            <a:tailEnd/>
          </a:ln>
        </p:spPr>
        <p:txBody>
          <a:bodyPr wrap="none">
            <a:spAutoFit/>
          </a:bodyPr>
          <a:lstStyle/>
          <a:p>
            <a:pPr algn="r">
              <a:defRPr/>
            </a:pPr>
            <a:r>
              <a:rPr lang="en-US" sz="2600" i="1" dirty="0">
                <a:solidFill>
                  <a:schemeClr val="bg2">
                    <a:lumMod val="10000"/>
                  </a:schemeClr>
                </a:solidFill>
                <a:latin typeface="Calibri" pitchFamily="34" charset="0"/>
                <a:cs typeface="Calibri" pitchFamily="34" charset="0"/>
              </a:rPr>
              <a:t>Michelle Braun</a:t>
            </a:r>
            <a:endParaRPr lang="en-US" sz="2600" i="1" dirty="0">
              <a:solidFill>
                <a:schemeClr val="bg2">
                  <a:lumMod val="10000"/>
                </a:schemeClr>
              </a:solidFill>
              <a:latin typeface="Calibri" pitchFamily="34" charset="0"/>
              <a:cs typeface="Calibri" pitchFamily="34" charset="0"/>
            </a:endParaRPr>
          </a:p>
          <a:p>
            <a:pPr algn="r">
              <a:defRPr/>
            </a:pPr>
            <a:r>
              <a:rPr lang="en-US" sz="2200" i="1" dirty="0">
                <a:solidFill>
                  <a:schemeClr val="bg2">
                    <a:lumMod val="10000"/>
                  </a:schemeClr>
                </a:solidFill>
                <a:latin typeface="Calibri" pitchFamily="34" charset="0"/>
                <a:cs typeface="Calibri" pitchFamily="34" charset="0"/>
              </a:rPr>
              <a:t>FM Global</a:t>
            </a:r>
          </a:p>
          <a:p>
            <a:pPr algn="r">
              <a:defRPr/>
            </a:pPr>
            <a:r>
              <a:rPr lang="en-US" sz="2200" i="1" dirty="0">
                <a:solidFill>
                  <a:schemeClr val="bg2">
                    <a:lumMod val="10000"/>
                  </a:schemeClr>
                </a:solidFill>
                <a:latin typeface="Calibri" pitchFamily="34" charset="0"/>
                <a:cs typeface="Calibri" pitchFamily="34" charset="0"/>
              </a:rPr>
              <a:t>Business </a:t>
            </a:r>
            <a:r>
              <a:rPr lang="en-US" sz="2200" i="1" dirty="0">
                <a:solidFill>
                  <a:schemeClr val="bg2">
                    <a:lumMod val="10000"/>
                  </a:schemeClr>
                </a:solidFill>
                <a:latin typeface="Calibri" pitchFamily="34" charset="0"/>
                <a:cs typeface="Calibri" pitchFamily="34" charset="0"/>
              </a:rPr>
              <a:t>Risk </a:t>
            </a:r>
            <a:r>
              <a:rPr lang="en-US" sz="2200" i="1" dirty="0">
                <a:solidFill>
                  <a:schemeClr val="bg2">
                    <a:lumMod val="10000"/>
                  </a:schemeClr>
                </a:solidFill>
                <a:latin typeface="Calibri" pitchFamily="34" charset="0"/>
                <a:cs typeface="Calibri" pitchFamily="34" charset="0"/>
              </a:rPr>
              <a:t>Consulting</a:t>
            </a:r>
            <a:endParaRPr lang="en-US" sz="2200" i="1" dirty="0">
              <a:solidFill>
                <a:schemeClr val="bg2">
                  <a:lumMod val="10000"/>
                </a:schemeClr>
              </a:solidFill>
              <a:latin typeface="Calibri" pitchFamily="34" charset="0"/>
              <a:cs typeface="Calibri" pitchFamily="34" charset="0"/>
            </a:endParaRPr>
          </a:p>
        </p:txBody>
      </p:sp>
      <p:pic>
        <p:nvPicPr>
          <p:cNvPr id="53251" name="Picture 2" descr="C:\Users\jonese\AppData\Local\Microsoft\Windows\Temporary Internet Files\Content.Outlook\PEXBO25I\LOGO_BRC_541.jpg"/>
          <p:cNvPicPr>
            <a:picLocks noChangeAspect="1" noChangeArrowheads="1"/>
          </p:cNvPicPr>
          <p:nvPr/>
        </p:nvPicPr>
        <p:blipFill>
          <a:blip r:embed="rId4"/>
          <a:srcRect l="23529" t="19090" r="17647" b="29091"/>
          <a:stretch>
            <a:fillRect/>
          </a:stretch>
        </p:blipFill>
        <p:spPr bwMode="auto">
          <a:xfrm>
            <a:off x="1751013" y="1422400"/>
            <a:ext cx="6021387" cy="3432175"/>
          </a:xfrm>
          <a:prstGeom prst="rect">
            <a:avLst/>
          </a:prstGeom>
          <a:solidFill>
            <a:schemeClr val="tx1"/>
          </a:solid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8" descr="chain.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8434" name="Picture 15" descr="FM BANNER.png"/>
          <p:cNvPicPr>
            <a:picLocks noChangeAspect="1"/>
          </p:cNvPicPr>
          <p:nvPr/>
        </p:nvPicPr>
        <p:blipFill>
          <a:blip r:embed="rId4"/>
          <a:srcRect/>
          <a:stretch>
            <a:fillRect/>
          </a:stretch>
        </p:blipFill>
        <p:spPr bwMode="auto">
          <a:xfrm>
            <a:off x="0" y="266700"/>
            <a:ext cx="9144000" cy="358775"/>
          </a:xfrm>
          <a:prstGeom prst="rect">
            <a:avLst/>
          </a:prstGeom>
          <a:noFill/>
          <a:ln w="9525">
            <a:noFill/>
            <a:miter lim="800000"/>
            <a:headEnd/>
            <a:tailEnd/>
          </a:ln>
        </p:spPr>
      </p:pic>
      <p:sp>
        <p:nvSpPr>
          <p:cNvPr id="4" name="Rectangle 2"/>
          <p:cNvSpPr>
            <a:spLocks noGrp="1" noChangeArrowheads="1"/>
          </p:cNvSpPr>
          <p:nvPr>
            <p:ph type="title"/>
          </p:nvPr>
        </p:nvSpPr>
        <p:spPr>
          <a:xfrm>
            <a:off x="-457200" y="609600"/>
            <a:ext cx="6096000" cy="538163"/>
          </a:xfrm>
        </p:spPr>
        <p:txBody>
          <a:bodyPr/>
          <a:lstStyle/>
          <a:p>
            <a:pPr eaLnBrk="1" hangingPunct="1">
              <a:defRPr/>
            </a:pPr>
            <a:r>
              <a:rPr lang="en-GB" sz="3200" dirty="0" smtClean="0">
                <a:latin typeface="+mn-lt"/>
                <a:cs typeface="Calibri" pitchFamily="34" charset="0"/>
              </a:rPr>
              <a:t>Financial Executive Concerns</a:t>
            </a:r>
          </a:p>
        </p:txBody>
      </p:sp>
      <p:sp>
        <p:nvSpPr>
          <p:cNvPr id="13" name="TextBox 12"/>
          <p:cNvSpPr txBox="1">
            <a:spLocks noChangeArrowheads="1"/>
          </p:cNvSpPr>
          <p:nvPr/>
        </p:nvSpPr>
        <p:spPr bwMode="auto">
          <a:xfrm>
            <a:off x="0" y="4845050"/>
            <a:ext cx="9144000" cy="1862138"/>
          </a:xfrm>
          <a:prstGeom prst="rect">
            <a:avLst/>
          </a:prstGeom>
          <a:noFill/>
          <a:ln w="9525">
            <a:noFill/>
            <a:miter lim="800000"/>
            <a:headEnd/>
            <a:tailEnd/>
          </a:ln>
        </p:spPr>
        <p:txBody>
          <a:bodyPr>
            <a:spAutoFit/>
          </a:bodyPr>
          <a:lstStyle/>
          <a:p>
            <a:pPr marL="342900" indent="-342900">
              <a:spcAft>
                <a:spcPts val="600"/>
              </a:spcAft>
              <a:buFont typeface="Wingdings" pitchFamily="2" charset="2"/>
              <a:buChar char="ü"/>
              <a:defRPr/>
            </a:pPr>
            <a:r>
              <a:rPr lang="en-US" sz="2200" i="1" dirty="0">
                <a:latin typeface="+mn-lt"/>
              </a:rPr>
              <a:t>Property and supply chain risks represent 2 of the top 3 risks to top revenue drivers, according to financial executives</a:t>
            </a:r>
          </a:p>
          <a:p>
            <a:pPr marL="342900" indent="-342900">
              <a:spcAft>
                <a:spcPts val="600"/>
              </a:spcAft>
              <a:buFont typeface="Wingdings" pitchFamily="2" charset="2"/>
              <a:buChar char="ü"/>
              <a:defRPr/>
            </a:pPr>
            <a:r>
              <a:rPr lang="en-US" sz="2200" i="1" dirty="0">
                <a:latin typeface="+mn-lt"/>
              </a:rPr>
              <a:t>Roughly 50% of surveyed executives believe their firm was at least somewhat negatively impacted by their supply chain, often due to property-related risks</a:t>
            </a:r>
          </a:p>
        </p:txBody>
      </p:sp>
      <p:grpSp>
        <p:nvGrpSpPr>
          <p:cNvPr id="21" name="Group 20"/>
          <p:cNvGrpSpPr>
            <a:grpSpLocks/>
          </p:cNvGrpSpPr>
          <p:nvPr/>
        </p:nvGrpSpPr>
        <p:grpSpPr bwMode="auto">
          <a:xfrm>
            <a:off x="4648200" y="1295400"/>
            <a:ext cx="4114800" cy="3429000"/>
            <a:chOff x="8458200" y="1371600"/>
            <a:chExt cx="4870302" cy="3815781"/>
          </a:xfrm>
        </p:grpSpPr>
        <p:pic>
          <p:nvPicPr>
            <p:cNvPr id="19" name="Picture 18" descr="Picture2.png"/>
            <p:cNvPicPr>
              <a:picLocks noChangeAspect="1"/>
            </p:cNvPicPr>
            <p:nvPr/>
          </p:nvPicPr>
          <p:blipFill>
            <a:blip r:embed="rId5"/>
            <a:stretch>
              <a:fillRect/>
            </a:stretch>
          </p:blipFill>
          <p:spPr>
            <a:xfrm>
              <a:off x="8458200" y="1371600"/>
              <a:ext cx="4870302" cy="3815781"/>
            </a:xfrm>
            <a:prstGeom prst="rect">
              <a:avLst/>
            </a:prstGeom>
            <a:ln>
              <a:solidFill>
                <a:srgbClr val="C00000"/>
              </a:solidFill>
            </a:ln>
            <a:effectLst>
              <a:outerShdw blurRad="292100" dist="139700" dir="2700000" algn="tl" rotWithShape="0">
                <a:srgbClr val="333333">
                  <a:alpha val="65000"/>
                </a:srgbClr>
              </a:outerShdw>
            </a:effectLst>
          </p:spPr>
        </p:pic>
        <p:sp>
          <p:nvSpPr>
            <p:cNvPr id="18444" name="Right Arrow 9"/>
            <p:cNvSpPr>
              <a:spLocks noChangeArrowheads="1"/>
            </p:cNvSpPr>
            <p:nvPr/>
          </p:nvSpPr>
          <p:spPr bwMode="auto">
            <a:xfrm>
              <a:off x="11506200" y="4038600"/>
              <a:ext cx="457200" cy="304800"/>
            </a:xfrm>
            <a:prstGeom prst="rightArrow">
              <a:avLst>
                <a:gd name="adj1" fmla="val 50000"/>
                <a:gd name="adj2" fmla="val 50000"/>
              </a:avLst>
            </a:prstGeom>
            <a:solidFill>
              <a:srgbClr val="993300"/>
            </a:solidFill>
            <a:ln w="9525" algn="ctr">
              <a:solidFill>
                <a:schemeClr val="tx1"/>
              </a:solidFill>
              <a:round/>
              <a:headEnd/>
              <a:tailEnd/>
            </a:ln>
          </p:spPr>
          <p:txBody>
            <a:bodyPr/>
            <a:lstStyle/>
            <a:p>
              <a:endParaRPr lang="en-US"/>
            </a:p>
          </p:txBody>
        </p:sp>
        <p:sp>
          <p:nvSpPr>
            <p:cNvPr id="18445" name="Right Arrow 10"/>
            <p:cNvSpPr>
              <a:spLocks noChangeArrowheads="1"/>
            </p:cNvSpPr>
            <p:nvPr/>
          </p:nvSpPr>
          <p:spPr bwMode="auto">
            <a:xfrm>
              <a:off x="11506200" y="2895600"/>
              <a:ext cx="457200" cy="304800"/>
            </a:xfrm>
            <a:prstGeom prst="rightArrow">
              <a:avLst>
                <a:gd name="adj1" fmla="val 50000"/>
                <a:gd name="adj2" fmla="val 50000"/>
              </a:avLst>
            </a:prstGeom>
            <a:solidFill>
              <a:srgbClr val="993300"/>
            </a:solidFill>
            <a:ln w="9525" algn="ctr">
              <a:solidFill>
                <a:schemeClr val="tx1"/>
              </a:solidFill>
              <a:round/>
              <a:headEnd/>
              <a:tailEnd/>
            </a:ln>
          </p:spPr>
          <p:txBody>
            <a:bodyPr/>
            <a:lstStyle/>
            <a:p>
              <a:endParaRPr lang="en-US"/>
            </a:p>
          </p:txBody>
        </p:sp>
        <p:sp>
          <p:nvSpPr>
            <p:cNvPr id="18446" name="Right Arrow 11"/>
            <p:cNvSpPr>
              <a:spLocks noChangeArrowheads="1"/>
            </p:cNvSpPr>
            <p:nvPr/>
          </p:nvSpPr>
          <p:spPr bwMode="auto">
            <a:xfrm>
              <a:off x="11506200" y="2209800"/>
              <a:ext cx="457200" cy="304800"/>
            </a:xfrm>
            <a:prstGeom prst="rightArrow">
              <a:avLst>
                <a:gd name="adj1" fmla="val 50000"/>
                <a:gd name="adj2" fmla="val 50000"/>
              </a:avLst>
            </a:prstGeom>
            <a:solidFill>
              <a:srgbClr val="993300"/>
            </a:solidFill>
            <a:ln w="9525" algn="ctr">
              <a:solidFill>
                <a:schemeClr val="tx1"/>
              </a:solidFill>
              <a:round/>
              <a:headEnd/>
              <a:tailEnd/>
            </a:ln>
          </p:spPr>
          <p:txBody>
            <a:bodyPr/>
            <a:lstStyle/>
            <a:p>
              <a:endParaRPr lang="en-US"/>
            </a:p>
          </p:txBody>
        </p:sp>
        <p:sp>
          <p:nvSpPr>
            <p:cNvPr id="18447" name="Right Arrow 13"/>
            <p:cNvSpPr>
              <a:spLocks noChangeArrowheads="1"/>
            </p:cNvSpPr>
            <p:nvPr/>
          </p:nvSpPr>
          <p:spPr bwMode="auto">
            <a:xfrm>
              <a:off x="11506200" y="4800600"/>
              <a:ext cx="457200" cy="304800"/>
            </a:xfrm>
            <a:prstGeom prst="rightArrow">
              <a:avLst>
                <a:gd name="adj1" fmla="val 50000"/>
                <a:gd name="adj2" fmla="val 50000"/>
              </a:avLst>
            </a:prstGeom>
            <a:solidFill>
              <a:srgbClr val="993300"/>
            </a:solidFill>
            <a:ln w="9525" algn="ctr">
              <a:solidFill>
                <a:schemeClr val="tx1"/>
              </a:solidFill>
              <a:round/>
              <a:headEnd/>
              <a:tailEnd/>
            </a:ln>
          </p:spPr>
          <p:txBody>
            <a:bodyPr/>
            <a:lstStyle/>
            <a:p>
              <a:endParaRPr lang="en-US"/>
            </a:p>
          </p:txBody>
        </p:sp>
      </p:grpSp>
      <p:grpSp>
        <p:nvGrpSpPr>
          <p:cNvPr id="18438" name="Group 22"/>
          <p:cNvGrpSpPr>
            <a:grpSpLocks/>
          </p:cNvGrpSpPr>
          <p:nvPr/>
        </p:nvGrpSpPr>
        <p:grpSpPr bwMode="auto">
          <a:xfrm>
            <a:off x="228600" y="1600200"/>
            <a:ext cx="4191000" cy="2819400"/>
            <a:chOff x="-4343400" y="3505200"/>
            <a:chExt cx="3955977" cy="2633254"/>
          </a:xfrm>
        </p:grpSpPr>
        <p:pic>
          <p:nvPicPr>
            <p:cNvPr id="22" name="Picture 21" descr="Picture1.png"/>
            <p:cNvPicPr>
              <a:picLocks noChangeAspect="1"/>
            </p:cNvPicPr>
            <p:nvPr/>
          </p:nvPicPr>
          <p:blipFill>
            <a:blip r:embed="rId6"/>
            <a:stretch>
              <a:fillRect/>
            </a:stretch>
          </p:blipFill>
          <p:spPr>
            <a:xfrm>
              <a:off x="-4343400" y="3505200"/>
              <a:ext cx="3955977" cy="2633254"/>
            </a:xfrm>
            <a:prstGeom prst="rect">
              <a:avLst/>
            </a:prstGeom>
            <a:ln>
              <a:solidFill>
                <a:srgbClr val="C00000"/>
              </a:solidFill>
            </a:ln>
            <a:effectLst>
              <a:outerShdw blurRad="292100" dist="139700" dir="2700000" algn="tl" rotWithShape="0">
                <a:srgbClr val="333333">
                  <a:alpha val="65000"/>
                </a:srgbClr>
              </a:outerShdw>
            </a:effectLst>
          </p:spPr>
        </p:pic>
        <p:grpSp>
          <p:nvGrpSpPr>
            <p:cNvPr id="18440" name="Group 19"/>
            <p:cNvGrpSpPr>
              <a:grpSpLocks/>
            </p:cNvGrpSpPr>
            <p:nvPr/>
          </p:nvGrpSpPr>
          <p:grpSpPr bwMode="auto">
            <a:xfrm>
              <a:off x="-2514600" y="4953000"/>
              <a:ext cx="499872" cy="730594"/>
              <a:chOff x="-3124200" y="2438400"/>
              <a:chExt cx="457200" cy="685800"/>
            </a:xfrm>
          </p:grpSpPr>
          <p:sp>
            <p:nvSpPr>
              <p:cNvPr id="18441" name="Right Arrow 7"/>
              <p:cNvSpPr>
                <a:spLocks noChangeArrowheads="1"/>
              </p:cNvSpPr>
              <p:nvPr/>
            </p:nvSpPr>
            <p:spPr bwMode="auto">
              <a:xfrm>
                <a:off x="-3124200" y="2438400"/>
                <a:ext cx="457200" cy="304800"/>
              </a:xfrm>
              <a:prstGeom prst="rightArrow">
                <a:avLst>
                  <a:gd name="adj1" fmla="val 50000"/>
                  <a:gd name="adj2" fmla="val 50000"/>
                </a:avLst>
              </a:prstGeom>
              <a:solidFill>
                <a:srgbClr val="993300"/>
              </a:solidFill>
              <a:ln w="9525" algn="ctr">
                <a:solidFill>
                  <a:srgbClr val="C00000"/>
                </a:solidFill>
                <a:round/>
                <a:headEnd/>
                <a:tailEnd/>
              </a:ln>
            </p:spPr>
            <p:txBody>
              <a:bodyPr/>
              <a:lstStyle/>
              <a:p>
                <a:endParaRPr lang="en-US"/>
              </a:p>
            </p:txBody>
          </p:sp>
          <p:sp>
            <p:nvSpPr>
              <p:cNvPr id="18442" name="Right Arrow 8"/>
              <p:cNvSpPr>
                <a:spLocks noChangeArrowheads="1"/>
              </p:cNvSpPr>
              <p:nvPr/>
            </p:nvSpPr>
            <p:spPr bwMode="auto">
              <a:xfrm>
                <a:off x="-3124200" y="2819400"/>
                <a:ext cx="457200" cy="304800"/>
              </a:xfrm>
              <a:prstGeom prst="rightArrow">
                <a:avLst>
                  <a:gd name="adj1" fmla="val 50000"/>
                  <a:gd name="adj2" fmla="val 50000"/>
                </a:avLst>
              </a:prstGeom>
              <a:solidFill>
                <a:srgbClr val="993300"/>
              </a:solidFill>
              <a:ln w="9525" algn="ctr">
                <a:solidFill>
                  <a:srgbClr val="C00000"/>
                </a:solidFill>
                <a:round/>
                <a:headEnd/>
                <a:tailEnd/>
              </a:ln>
            </p:spPr>
            <p:txBody>
              <a:bodyPr/>
              <a:lstStyle/>
              <a:p>
                <a:endParaRPr lang="en-US"/>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8" descr="chain.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0482" name="Picture 7" descr="FM BANNER.png"/>
          <p:cNvPicPr>
            <a:picLocks noChangeAspect="1"/>
          </p:cNvPicPr>
          <p:nvPr/>
        </p:nvPicPr>
        <p:blipFill>
          <a:blip r:embed="rId4"/>
          <a:srcRect/>
          <a:stretch>
            <a:fillRect/>
          </a:stretch>
        </p:blipFill>
        <p:spPr bwMode="auto">
          <a:xfrm>
            <a:off x="0" y="266700"/>
            <a:ext cx="9144000" cy="358775"/>
          </a:xfrm>
          <a:prstGeom prst="rect">
            <a:avLst/>
          </a:prstGeom>
          <a:noFill/>
          <a:ln w="9525">
            <a:noFill/>
            <a:miter lim="800000"/>
            <a:headEnd/>
            <a:tailEnd/>
          </a:ln>
        </p:spPr>
      </p:pic>
      <p:sp>
        <p:nvSpPr>
          <p:cNvPr id="2" name="Title 1"/>
          <p:cNvSpPr>
            <a:spLocks noGrp="1"/>
          </p:cNvSpPr>
          <p:nvPr>
            <p:ph type="title"/>
          </p:nvPr>
        </p:nvSpPr>
        <p:spPr>
          <a:xfrm>
            <a:off x="0" y="685800"/>
            <a:ext cx="5257800" cy="533400"/>
          </a:xfrm>
        </p:spPr>
        <p:txBody>
          <a:bodyPr/>
          <a:lstStyle/>
          <a:p>
            <a:pPr algn="l" eaLnBrk="1" hangingPunct="1">
              <a:defRPr/>
            </a:pPr>
            <a:r>
              <a:rPr lang="en-US" sz="3600" dirty="0" smtClean="0">
                <a:latin typeface="+mn-lt"/>
                <a:cs typeface="Calibri" pitchFamily="34" charset="0"/>
              </a:rPr>
              <a:t>Executive Goals</a:t>
            </a:r>
          </a:p>
        </p:txBody>
      </p:sp>
      <p:sp>
        <p:nvSpPr>
          <p:cNvPr id="6" name="TextBox 5"/>
          <p:cNvSpPr txBox="1"/>
          <p:nvPr/>
        </p:nvSpPr>
        <p:spPr>
          <a:xfrm>
            <a:off x="381000" y="1524000"/>
            <a:ext cx="3657600" cy="4494213"/>
          </a:xfrm>
          <a:prstGeom prst="rect">
            <a:avLst/>
          </a:prstGeom>
          <a:noFill/>
        </p:spPr>
        <p:txBody>
          <a:bodyPr>
            <a:spAutoFit/>
          </a:bodyPr>
          <a:lstStyle/>
          <a:p>
            <a:pPr>
              <a:defRPr/>
            </a:pPr>
            <a:r>
              <a:rPr lang="en-US" sz="2600" dirty="0">
                <a:latin typeface="+mn-lt"/>
                <a:cs typeface="Calibri" pitchFamily="34" charset="0"/>
              </a:rPr>
              <a:t>Executives acknowledge the risks, but don’t make it a high priority to deal with it?</a:t>
            </a:r>
          </a:p>
          <a:p>
            <a:pPr>
              <a:defRPr/>
            </a:pPr>
            <a:endParaRPr lang="en-US" sz="2600" dirty="0">
              <a:latin typeface="+mn-lt"/>
              <a:cs typeface="Calibri" pitchFamily="34" charset="0"/>
            </a:endParaRPr>
          </a:p>
          <a:p>
            <a:pPr>
              <a:defRPr/>
            </a:pPr>
            <a:endParaRPr lang="en-US" sz="2600" dirty="0">
              <a:latin typeface="+mn-lt"/>
              <a:cs typeface="Calibri" pitchFamily="34" charset="0"/>
            </a:endParaRPr>
          </a:p>
          <a:p>
            <a:pPr>
              <a:defRPr/>
            </a:pPr>
            <a:r>
              <a:rPr lang="en-US" sz="2600" dirty="0">
                <a:latin typeface="+mn-lt"/>
                <a:cs typeface="Calibri" pitchFamily="34" charset="0"/>
              </a:rPr>
              <a:t>How many incorporate property-related risk evaluation into supply chain risk management efforts?</a:t>
            </a:r>
          </a:p>
        </p:txBody>
      </p:sp>
      <p:grpSp>
        <p:nvGrpSpPr>
          <p:cNvPr id="20485" name="Group 9"/>
          <p:cNvGrpSpPr>
            <a:grpSpLocks/>
          </p:cNvGrpSpPr>
          <p:nvPr/>
        </p:nvGrpSpPr>
        <p:grpSpPr bwMode="auto">
          <a:xfrm>
            <a:off x="4267200" y="1828800"/>
            <a:ext cx="4565650" cy="3717925"/>
            <a:chOff x="4191000" y="1447800"/>
            <a:chExt cx="4565527" cy="3718253"/>
          </a:xfrm>
        </p:grpSpPr>
        <p:pic>
          <p:nvPicPr>
            <p:cNvPr id="9" name="Picture 8" descr="Picture3.png"/>
            <p:cNvPicPr>
              <a:picLocks noChangeAspect="1"/>
            </p:cNvPicPr>
            <p:nvPr/>
          </p:nvPicPr>
          <p:blipFill>
            <a:blip r:embed="rId5"/>
            <a:stretch>
              <a:fillRect/>
            </a:stretch>
          </p:blipFill>
          <p:spPr>
            <a:xfrm>
              <a:off x="4191000" y="1447800"/>
              <a:ext cx="4565527" cy="3718253"/>
            </a:xfrm>
            <a:prstGeom prst="rect">
              <a:avLst/>
            </a:prstGeom>
            <a:ln>
              <a:solidFill>
                <a:srgbClr val="C00000"/>
              </a:solidFill>
            </a:ln>
            <a:effectLst>
              <a:outerShdw blurRad="292100" dist="139700" dir="2700000" algn="tl" rotWithShape="0">
                <a:srgbClr val="333333">
                  <a:alpha val="65000"/>
                </a:srgbClr>
              </a:outerShdw>
            </a:effectLst>
          </p:spPr>
        </p:pic>
        <p:sp>
          <p:nvSpPr>
            <p:cNvPr id="20487" name="Right Arrow 4"/>
            <p:cNvSpPr>
              <a:spLocks noChangeArrowheads="1"/>
            </p:cNvSpPr>
            <p:nvPr/>
          </p:nvSpPr>
          <p:spPr bwMode="auto">
            <a:xfrm>
              <a:off x="6248400" y="4800600"/>
              <a:ext cx="457200" cy="304800"/>
            </a:xfrm>
            <a:prstGeom prst="rightArrow">
              <a:avLst>
                <a:gd name="adj1" fmla="val 50000"/>
                <a:gd name="adj2" fmla="val 50000"/>
              </a:avLst>
            </a:prstGeom>
            <a:solidFill>
              <a:srgbClr val="993300"/>
            </a:solidFill>
            <a:ln w="9525" algn="ctr">
              <a:solidFill>
                <a:schemeClr val="tx1"/>
              </a:solidFill>
              <a:round/>
              <a:headEnd/>
              <a:tailEnd/>
            </a:ln>
          </p:spPr>
          <p:txBody>
            <a:bodyPr/>
            <a:lstStyle/>
            <a:p>
              <a:endParaRPr lang="en-US">
                <a:latin typeface="Century Gothic"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endParaRPr lang="en-US" smtClean="0"/>
          </a:p>
        </p:txBody>
      </p:sp>
      <p:sp>
        <p:nvSpPr>
          <p:cNvPr id="22530" name="Content Placeholder 2"/>
          <p:cNvSpPr>
            <a:spLocks noGrp="1"/>
          </p:cNvSpPr>
          <p:nvPr>
            <p:ph idx="1"/>
          </p:nvPr>
        </p:nvSpPr>
        <p:spPr/>
        <p:txBody>
          <a:bodyPr/>
          <a:lstStyle/>
          <a:p>
            <a:endParaRPr lang="en-US" smtClean="0"/>
          </a:p>
        </p:txBody>
      </p:sp>
      <p:pic>
        <p:nvPicPr>
          <p:cNvPr id="22531" name="Picture 2" descr="C:\Users\jonese\Pictures\iStock_eggs in 1 backet.jpg"/>
          <p:cNvPicPr>
            <a:picLocks noChangeAspect="1" noChangeArrowheads="1"/>
          </p:cNvPicPr>
          <p:nvPr/>
        </p:nvPicPr>
        <p:blipFill>
          <a:blip r:embed="rId3">
            <a:lum bright="10000"/>
          </a:blip>
          <a:srcRect/>
          <a:stretch>
            <a:fillRect/>
          </a:stretch>
        </p:blipFill>
        <p:spPr bwMode="auto">
          <a:xfrm>
            <a:off x="0" y="0"/>
            <a:ext cx="9144000" cy="6840538"/>
          </a:xfrm>
          <a:prstGeom prst="rect">
            <a:avLst/>
          </a:prstGeom>
          <a:noFill/>
          <a:ln w="9525">
            <a:noFill/>
            <a:miter lim="800000"/>
            <a:headEnd/>
            <a:tailEnd/>
          </a:ln>
        </p:spPr>
      </p:pic>
      <p:sp>
        <p:nvSpPr>
          <p:cNvPr id="22532" name="TextBox 4"/>
          <p:cNvSpPr txBox="1">
            <a:spLocks noChangeArrowheads="1"/>
          </p:cNvSpPr>
          <p:nvPr/>
        </p:nvSpPr>
        <p:spPr bwMode="auto">
          <a:xfrm>
            <a:off x="152400" y="304800"/>
            <a:ext cx="5791200" cy="1077913"/>
          </a:xfrm>
          <a:prstGeom prst="rect">
            <a:avLst/>
          </a:prstGeom>
          <a:noFill/>
          <a:ln w="9525">
            <a:noFill/>
            <a:miter lim="800000"/>
            <a:headEnd/>
            <a:tailEnd/>
          </a:ln>
        </p:spPr>
        <p:txBody>
          <a:bodyPr>
            <a:spAutoFit/>
          </a:bodyPr>
          <a:lstStyle/>
          <a:p>
            <a:r>
              <a:rPr lang="en-US" sz="3200">
                <a:latin typeface="Calibri" pitchFamily="34" charset="0"/>
              </a:rPr>
              <a:t>Pressures lead to increasing risks</a:t>
            </a:r>
          </a:p>
          <a:p>
            <a:endParaRPr lang="en-US" sz="3200">
              <a:latin typeface="Calibri" pitchFamily="34" charset="0"/>
            </a:endParaRPr>
          </a:p>
        </p:txBody>
      </p:sp>
      <p:sp>
        <p:nvSpPr>
          <p:cNvPr id="22533" name="TextBox 5"/>
          <p:cNvSpPr txBox="1">
            <a:spLocks noChangeArrowheads="1"/>
          </p:cNvSpPr>
          <p:nvPr/>
        </p:nvSpPr>
        <p:spPr bwMode="auto">
          <a:xfrm>
            <a:off x="5257800" y="3721100"/>
            <a:ext cx="3733800" cy="1568450"/>
          </a:xfrm>
          <a:prstGeom prst="rect">
            <a:avLst/>
          </a:prstGeom>
          <a:noFill/>
          <a:ln w="9525">
            <a:noFill/>
            <a:miter lim="800000"/>
            <a:headEnd/>
            <a:tailEnd/>
          </a:ln>
        </p:spPr>
        <p:txBody>
          <a:bodyPr>
            <a:spAutoFit/>
          </a:bodyPr>
          <a:lstStyle/>
          <a:p>
            <a:pPr algn="r"/>
            <a:r>
              <a:rPr lang="en-US" sz="3200">
                <a:latin typeface="Calibri" pitchFamily="34" charset="0"/>
              </a:rPr>
              <a:t>and accountability to manage risk</a:t>
            </a:r>
          </a:p>
          <a:p>
            <a:pPr algn="r"/>
            <a:endParaRPr lang="en-US" sz="320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erfect_Ripple_Wallpaper_by_sharkowskixchaos.jpg"/>
          <p:cNvPicPr>
            <a:picLocks noChangeAspect="1"/>
          </p:cNvPicPr>
          <p:nvPr/>
        </p:nvPicPr>
        <p:blipFill>
          <a:blip r:embed="rId3" cstate="email">
            <a:duotone>
              <a:schemeClr val="bg2">
                <a:shade val="45000"/>
                <a:satMod val="135000"/>
              </a:schemeClr>
              <a:prstClr val="white"/>
            </a:duotone>
            <a:lum bright="10000" contrast="-20000"/>
          </a:blip>
          <a:stretch>
            <a:fillRect/>
          </a:stretch>
        </p:blipFill>
        <p:spPr>
          <a:xfrm>
            <a:off x="0" y="0"/>
            <a:ext cx="9144000" cy="6858000"/>
          </a:xfrm>
          <a:prstGeom prst="rect">
            <a:avLst/>
          </a:prstGeom>
        </p:spPr>
      </p:pic>
      <p:sp>
        <p:nvSpPr>
          <p:cNvPr id="24578" name="Rectangle 3"/>
          <p:cNvSpPr>
            <a:spLocks noChangeArrowheads="1"/>
          </p:cNvSpPr>
          <p:nvPr/>
        </p:nvSpPr>
        <p:spPr bwMode="auto">
          <a:xfrm>
            <a:off x="304800" y="1295400"/>
            <a:ext cx="8610600" cy="4549775"/>
          </a:xfrm>
          <a:prstGeom prst="rect">
            <a:avLst/>
          </a:prstGeom>
          <a:noFill/>
          <a:ln w="9525">
            <a:noFill/>
            <a:miter lim="800000"/>
            <a:headEnd/>
            <a:tailEnd/>
          </a:ln>
        </p:spPr>
        <p:txBody>
          <a:bodyPr>
            <a:spAutoFit/>
          </a:bodyPr>
          <a:lstStyle/>
          <a:p>
            <a:pPr marL="228600" indent="-228600">
              <a:lnSpc>
                <a:spcPct val="150000"/>
              </a:lnSpc>
              <a:buFont typeface="Arial" charset="0"/>
              <a:buChar char="•"/>
            </a:pPr>
            <a:r>
              <a:rPr lang="en-US" sz="2800">
                <a:solidFill>
                  <a:srgbClr val="C00000"/>
                </a:solidFill>
                <a:latin typeface="Calibri" pitchFamily="34" charset="0"/>
              </a:rPr>
              <a:t>Shareholder returns were 33-40% lower over a three year period</a:t>
            </a:r>
          </a:p>
          <a:p>
            <a:pPr marL="228600" indent="-228600">
              <a:lnSpc>
                <a:spcPct val="150000"/>
              </a:lnSpc>
              <a:buFont typeface="Arial" charset="0"/>
              <a:buChar char="•"/>
            </a:pPr>
            <a:r>
              <a:rPr lang="en-US" sz="2800">
                <a:solidFill>
                  <a:srgbClr val="C00000"/>
                </a:solidFill>
                <a:latin typeface="Calibri" pitchFamily="34" charset="0"/>
              </a:rPr>
              <a:t>Share price volatility was 13.5% higher </a:t>
            </a:r>
          </a:p>
          <a:p>
            <a:pPr marL="228600" indent="-228600">
              <a:lnSpc>
                <a:spcPct val="150000"/>
              </a:lnSpc>
              <a:buFont typeface="Arial" charset="0"/>
              <a:buChar char="•"/>
            </a:pPr>
            <a:r>
              <a:rPr lang="en-US" sz="2800">
                <a:solidFill>
                  <a:srgbClr val="C00000"/>
                </a:solidFill>
                <a:latin typeface="Calibri" pitchFamily="34" charset="0"/>
              </a:rPr>
              <a:t>Operating income declined by 107% </a:t>
            </a:r>
          </a:p>
          <a:p>
            <a:pPr marL="228600" indent="-228600">
              <a:lnSpc>
                <a:spcPct val="150000"/>
              </a:lnSpc>
              <a:buFont typeface="Arial" charset="0"/>
              <a:buChar char="•"/>
            </a:pPr>
            <a:r>
              <a:rPr lang="en-US" sz="2800">
                <a:solidFill>
                  <a:srgbClr val="C00000"/>
                </a:solidFill>
                <a:latin typeface="Calibri" pitchFamily="34" charset="0"/>
              </a:rPr>
              <a:t>ROA declined by 114%</a:t>
            </a:r>
          </a:p>
          <a:p>
            <a:pPr marL="228600" indent="-228600">
              <a:lnSpc>
                <a:spcPct val="150000"/>
              </a:lnSpc>
              <a:buFont typeface="Arial" charset="0"/>
              <a:buChar char="•"/>
            </a:pPr>
            <a:r>
              <a:rPr lang="en-US" sz="2800">
                <a:solidFill>
                  <a:srgbClr val="C00000"/>
                </a:solidFill>
                <a:latin typeface="Calibri" pitchFamily="34" charset="0"/>
              </a:rPr>
              <a:t>Sales declined 93% </a:t>
            </a:r>
          </a:p>
          <a:p>
            <a:pPr marL="228600" indent="-228600">
              <a:lnSpc>
                <a:spcPct val="150000"/>
              </a:lnSpc>
              <a:buFont typeface="Arial" charset="0"/>
              <a:buChar char="•"/>
            </a:pPr>
            <a:r>
              <a:rPr lang="en-US" sz="2800">
                <a:solidFill>
                  <a:srgbClr val="C00000"/>
                </a:solidFill>
                <a:latin typeface="Calibri" pitchFamily="34" charset="0"/>
              </a:rPr>
              <a:t>Sales growth declined by 7%. </a:t>
            </a:r>
          </a:p>
        </p:txBody>
      </p:sp>
      <p:sp>
        <p:nvSpPr>
          <p:cNvPr id="24579" name="Rectangle 4"/>
          <p:cNvSpPr>
            <a:spLocks noChangeArrowheads="1"/>
          </p:cNvSpPr>
          <p:nvPr/>
        </p:nvSpPr>
        <p:spPr bwMode="auto">
          <a:xfrm>
            <a:off x="1905000" y="6248400"/>
            <a:ext cx="7162800" cy="523875"/>
          </a:xfrm>
          <a:prstGeom prst="rect">
            <a:avLst/>
          </a:prstGeom>
          <a:noFill/>
          <a:ln w="9525">
            <a:noFill/>
            <a:miter lim="800000"/>
            <a:headEnd/>
            <a:tailEnd/>
          </a:ln>
        </p:spPr>
        <p:txBody>
          <a:bodyPr>
            <a:spAutoFit/>
          </a:bodyPr>
          <a:lstStyle/>
          <a:p>
            <a:r>
              <a:rPr lang="en-US" sz="1400" i="1"/>
              <a:t>800 supply chain disruptions over an 11 year period- Don’t Let Supply Chain Disruptions Torpedo Shareholder Value and Profitability!, Vinod R. Singhal</a:t>
            </a:r>
          </a:p>
        </p:txBody>
      </p:sp>
      <p:sp>
        <p:nvSpPr>
          <p:cNvPr id="24580" name="TextBox 5"/>
          <p:cNvSpPr txBox="1">
            <a:spLocks noChangeArrowheads="1"/>
          </p:cNvSpPr>
          <p:nvPr/>
        </p:nvSpPr>
        <p:spPr bwMode="auto">
          <a:xfrm>
            <a:off x="152400" y="381000"/>
            <a:ext cx="8610600" cy="646113"/>
          </a:xfrm>
          <a:prstGeom prst="rect">
            <a:avLst/>
          </a:prstGeom>
          <a:noFill/>
          <a:ln w="9525">
            <a:noFill/>
            <a:miter lim="800000"/>
            <a:headEnd/>
            <a:tailEnd/>
          </a:ln>
        </p:spPr>
        <p:txBody>
          <a:bodyPr>
            <a:spAutoFit/>
          </a:bodyPr>
          <a:lstStyle/>
          <a:p>
            <a:r>
              <a:rPr lang="en-US" sz="3600">
                <a:latin typeface="Calibri" pitchFamily="34" charset="0"/>
              </a:rPr>
              <a:t>The Ripple Effect:</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8" descr="chain.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6626" name="Picture 4" descr="FM BANNER.png"/>
          <p:cNvPicPr>
            <a:picLocks noChangeAspect="1"/>
          </p:cNvPicPr>
          <p:nvPr/>
        </p:nvPicPr>
        <p:blipFill>
          <a:blip r:embed="rId4"/>
          <a:srcRect/>
          <a:stretch>
            <a:fillRect/>
          </a:stretch>
        </p:blipFill>
        <p:spPr bwMode="auto">
          <a:xfrm>
            <a:off x="0" y="266700"/>
            <a:ext cx="9144000" cy="358775"/>
          </a:xfrm>
          <a:prstGeom prst="rect">
            <a:avLst/>
          </a:prstGeom>
          <a:noFill/>
          <a:ln w="9525">
            <a:noFill/>
            <a:miter lim="800000"/>
            <a:headEnd/>
            <a:tailEnd/>
          </a:ln>
        </p:spPr>
      </p:pic>
      <p:sp>
        <p:nvSpPr>
          <p:cNvPr id="2" name="Title 1"/>
          <p:cNvSpPr>
            <a:spLocks noGrp="1"/>
          </p:cNvSpPr>
          <p:nvPr>
            <p:ph type="title"/>
          </p:nvPr>
        </p:nvSpPr>
        <p:spPr>
          <a:xfrm>
            <a:off x="152400" y="533400"/>
            <a:ext cx="2971800" cy="609600"/>
          </a:xfrm>
        </p:spPr>
        <p:txBody>
          <a:bodyPr/>
          <a:lstStyle/>
          <a:p>
            <a:pPr algn="l">
              <a:defRPr/>
            </a:pPr>
            <a:r>
              <a:rPr lang="en-US" sz="3600" b="1" dirty="0" smtClean="0">
                <a:latin typeface="+mn-lt"/>
                <a:cs typeface="Calibri" pitchFamily="34" charset="0"/>
              </a:rPr>
              <a:t>And yet…</a:t>
            </a:r>
            <a:endParaRPr lang="en-US" sz="3600" b="1" dirty="0">
              <a:latin typeface="+mn-lt"/>
              <a:cs typeface="Calibri" pitchFamily="34" charset="0"/>
            </a:endParaRPr>
          </a:p>
        </p:txBody>
      </p:sp>
      <p:pic>
        <p:nvPicPr>
          <p:cNvPr id="7171" name="Picture 2" descr="C:\Users\jonese\Pictures\dilbert.bmp"/>
          <p:cNvPicPr>
            <a:picLocks noChangeAspect="1" noChangeArrowheads="1"/>
          </p:cNvPicPr>
          <p:nvPr/>
        </p:nvPicPr>
        <p:blipFill>
          <a:blip r:embed="rId5"/>
          <a:srcRect/>
          <a:stretch>
            <a:fillRect/>
          </a:stretch>
        </p:blipFill>
        <p:spPr bwMode="auto">
          <a:xfrm>
            <a:off x="1752600" y="1219200"/>
            <a:ext cx="5943600" cy="5200650"/>
          </a:xfrm>
          <a:prstGeom prst="rect">
            <a:avLst/>
          </a:prstGeom>
          <a:ln>
            <a:solidFill>
              <a:srgbClr val="C00000"/>
            </a:solid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8" descr="chain.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8674" name="Picture 4" descr="FM BANNER.png"/>
          <p:cNvPicPr>
            <a:picLocks noChangeAspect="1"/>
          </p:cNvPicPr>
          <p:nvPr/>
        </p:nvPicPr>
        <p:blipFill>
          <a:blip r:embed="rId4"/>
          <a:srcRect/>
          <a:stretch>
            <a:fillRect/>
          </a:stretch>
        </p:blipFill>
        <p:spPr bwMode="auto">
          <a:xfrm>
            <a:off x="0" y="266700"/>
            <a:ext cx="9144000" cy="358775"/>
          </a:xfrm>
          <a:prstGeom prst="rect">
            <a:avLst/>
          </a:prstGeom>
          <a:noFill/>
          <a:ln w="9525">
            <a:noFill/>
            <a:miter lim="800000"/>
            <a:headEnd/>
            <a:tailEnd/>
          </a:ln>
        </p:spPr>
      </p:pic>
      <p:sp>
        <p:nvSpPr>
          <p:cNvPr id="346114" name="Rectangle 2"/>
          <p:cNvSpPr>
            <a:spLocks noGrp="1" noChangeArrowheads="1"/>
          </p:cNvSpPr>
          <p:nvPr>
            <p:ph type="title"/>
          </p:nvPr>
        </p:nvSpPr>
        <p:spPr>
          <a:xfrm>
            <a:off x="0" y="609600"/>
            <a:ext cx="6248400" cy="649288"/>
          </a:xfrm>
        </p:spPr>
        <p:txBody>
          <a:bodyPr/>
          <a:lstStyle/>
          <a:p>
            <a:pPr algn="l" eaLnBrk="1" hangingPunct="1">
              <a:defRPr/>
            </a:pPr>
            <a:r>
              <a:rPr lang="en-US" sz="3600" b="1" dirty="0" smtClean="0">
                <a:latin typeface="+mn-lt"/>
                <a:cs typeface="Calibri" pitchFamily="34" charset="0"/>
              </a:rPr>
              <a:t>The Evolving Landscape</a:t>
            </a:r>
          </a:p>
        </p:txBody>
      </p:sp>
      <p:sp>
        <p:nvSpPr>
          <p:cNvPr id="28676" name="Rectangle 3"/>
          <p:cNvSpPr>
            <a:spLocks noGrp="1" noChangeArrowheads="1"/>
          </p:cNvSpPr>
          <p:nvPr>
            <p:ph type="body" idx="1"/>
          </p:nvPr>
        </p:nvSpPr>
        <p:spPr>
          <a:xfrm>
            <a:off x="457200" y="1371600"/>
            <a:ext cx="8229600" cy="5029200"/>
          </a:xfrm>
        </p:spPr>
        <p:txBody>
          <a:bodyPr/>
          <a:lstStyle/>
          <a:p>
            <a:pPr marL="517525" indent="-517525" eaLnBrk="1" hangingPunct="1">
              <a:spcBef>
                <a:spcPct val="40000"/>
              </a:spcBef>
              <a:buClr>
                <a:srgbClr val="FF9900"/>
              </a:buClr>
              <a:buFont typeface="Wingdings" pitchFamily="2" charset="2"/>
              <a:buChar char="ü"/>
            </a:pPr>
            <a:r>
              <a:rPr lang="en-US" sz="3600" smtClean="0"/>
              <a:t>Internal risks</a:t>
            </a:r>
          </a:p>
          <a:p>
            <a:pPr marL="1035050" lvl="1" indent="-403225" eaLnBrk="1" hangingPunct="1">
              <a:spcBef>
                <a:spcPct val="40000"/>
              </a:spcBef>
              <a:buClr>
                <a:srgbClr val="FF9900"/>
              </a:buClr>
            </a:pPr>
            <a:r>
              <a:rPr lang="en-US" smtClean="0"/>
              <a:t>Traditionally covered</a:t>
            </a:r>
          </a:p>
          <a:p>
            <a:pPr marL="517525" indent="-517525" eaLnBrk="1" hangingPunct="1">
              <a:spcBef>
                <a:spcPct val="40000"/>
              </a:spcBef>
              <a:buClr>
                <a:srgbClr val="FF9900"/>
              </a:buClr>
              <a:buFont typeface="Wingdings" pitchFamily="2" charset="2"/>
              <a:buChar char="´"/>
            </a:pPr>
            <a:r>
              <a:rPr lang="en-US" sz="3600" smtClean="0"/>
              <a:t>External risks?</a:t>
            </a:r>
          </a:p>
          <a:p>
            <a:pPr marL="1035050" lvl="1" indent="-403225" eaLnBrk="1" hangingPunct="1">
              <a:spcBef>
                <a:spcPct val="40000"/>
              </a:spcBef>
              <a:buClr>
                <a:srgbClr val="FF9900"/>
              </a:buClr>
            </a:pPr>
            <a:r>
              <a:rPr lang="en-US" smtClean="0"/>
              <a:t>Do risk management efforts match that for internal risks?</a:t>
            </a:r>
          </a:p>
          <a:p>
            <a:pPr marL="1600200" lvl="2" indent="-403225" eaLnBrk="1" hangingPunct="1">
              <a:spcBef>
                <a:spcPct val="40000"/>
              </a:spcBef>
              <a:buClr>
                <a:srgbClr val="FF9900"/>
              </a:buClr>
              <a:buFont typeface="Arial Unicode MS" pitchFamily="34" charset="-128"/>
              <a:buChar char="⇒"/>
            </a:pPr>
            <a:r>
              <a:rPr lang="en-US" sz="2800" smtClean="0"/>
              <a:t>Increasing importance / blurred distinction</a:t>
            </a:r>
          </a:p>
          <a:p>
            <a:pPr marL="1600200" lvl="2" indent="-403225" eaLnBrk="1" hangingPunct="1">
              <a:spcBef>
                <a:spcPct val="40000"/>
              </a:spcBef>
              <a:buClr>
                <a:srgbClr val="FF9900"/>
              </a:buClr>
              <a:buFont typeface="Arial Unicode MS" pitchFamily="34" charset="-128"/>
              <a:buChar char="⇒"/>
            </a:pPr>
            <a:r>
              <a:rPr lang="en-US" sz="2800" smtClean="0"/>
              <a:t>The property risk and resiliency blind spots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C:\Users\jonese\Pictures\iStock_directional signs.jpg"/>
          <p:cNvPicPr>
            <a:picLocks noGrp="1" noChangeAspect="1" noChangeArrowheads="1"/>
          </p:cNvPicPr>
          <p:nvPr>
            <p:ph idx="1"/>
          </p:nvPr>
        </p:nvPicPr>
        <p:blipFill>
          <a:blip r:embed="rId3">
            <a:lum bright="10000"/>
          </a:blip>
          <a:srcRect/>
          <a:stretch>
            <a:fillRect/>
          </a:stretch>
        </p:blipFill>
        <p:spPr>
          <a:xfrm>
            <a:off x="0" y="0"/>
            <a:ext cx="9144000" cy="6858000"/>
          </a:xfrm>
        </p:spPr>
      </p:pic>
      <p:sp>
        <p:nvSpPr>
          <p:cNvPr id="4" name="TextBox 3"/>
          <p:cNvSpPr txBox="1"/>
          <p:nvPr/>
        </p:nvSpPr>
        <p:spPr>
          <a:xfrm>
            <a:off x="4876800" y="5334000"/>
            <a:ext cx="4191000" cy="1477963"/>
          </a:xfrm>
          <a:prstGeom prst="rect">
            <a:avLst/>
          </a:prstGeom>
          <a:noFill/>
        </p:spPr>
        <p:txBody>
          <a:bodyPr>
            <a:spAutoFit/>
          </a:bodyPr>
          <a:lstStyle/>
          <a:p>
            <a:pPr algn="r">
              <a:defRPr/>
            </a:pPr>
            <a:r>
              <a:rPr lang="en-US" sz="3000" kern="0" dirty="0">
                <a:latin typeface="Calibri" pitchFamily="34" charset="0"/>
                <a:ea typeface="+mj-ea"/>
                <a:cs typeface="Calibri" pitchFamily="34" charset="0"/>
              </a:rPr>
              <a:t>Understanding risks in </a:t>
            </a:r>
            <a:r>
              <a:rPr lang="en-US" sz="3000" u="sng" kern="0" dirty="0">
                <a:latin typeface="Calibri" pitchFamily="34" charset="0"/>
                <a:ea typeface="+mj-ea"/>
                <a:cs typeface="Calibri" pitchFamily="34" charset="0"/>
              </a:rPr>
              <a:t>quantifiable</a:t>
            </a:r>
            <a:r>
              <a:rPr lang="en-US" sz="3000" kern="0" dirty="0">
                <a:latin typeface="Calibri" pitchFamily="34" charset="0"/>
                <a:ea typeface="+mj-ea"/>
                <a:cs typeface="Calibri" pitchFamily="34" charset="0"/>
              </a:rPr>
              <a:t> terms provides the roadmap </a:t>
            </a:r>
          </a:p>
        </p:txBody>
      </p:sp>
      <p:sp>
        <p:nvSpPr>
          <p:cNvPr id="9220" name="TextBox 5"/>
          <p:cNvSpPr txBox="1">
            <a:spLocks noChangeArrowheads="1"/>
          </p:cNvSpPr>
          <p:nvPr/>
        </p:nvSpPr>
        <p:spPr bwMode="auto">
          <a:xfrm>
            <a:off x="0" y="0"/>
            <a:ext cx="6781800" cy="1016000"/>
          </a:xfrm>
          <a:prstGeom prst="rect">
            <a:avLst/>
          </a:prstGeom>
          <a:noFill/>
          <a:ln w="9525">
            <a:noFill/>
            <a:miter lim="800000"/>
            <a:headEnd/>
            <a:tailEnd/>
          </a:ln>
        </p:spPr>
        <p:txBody>
          <a:bodyPr>
            <a:spAutoFit/>
          </a:bodyPr>
          <a:lstStyle/>
          <a:p>
            <a:pPr>
              <a:defRPr/>
            </a:pPr>
            <a:r>
              <a:rPr lang="en-US" sz="3000" kern="0" dirty="0">
                <a:solidFill>
                  <a:schemeClr val="bg1"/>
                </a:solidFill>
                <a:effectLst>
                  <a:outerShdw blurRad="38100" dist="38100" dir="2700000" algn="tl">
                    <a:srgbClr val="000000"/>
                  </a:outerShdw>
                </a:effectLst>
                <a:latin typeface="Calibri" pitchFamily="34" charset="0"/>
                <a:ea typeface="+mj-ea"/>
                <a:cs typeface="Calibri" pitchFamily="34" charset="0"/>
              </a:rPr>
              <a:t>Tackling the issue:  </a:t>
            </a:r>
          </a:p>
          <a:p>
            <a:pPr>
              <a:defRPr/>
            </a:pPr>
            <a:r>
              <a:rPr lang="en-US" sz="3000" kern="0" dirty="0">
                <a:solidFill>
                  <a:schemeClr val="bg1"/>
                </a:solidFill>
                <a:effectLst>
                  <a:outerShdw blurRad="38100" dist="38100" dir="2700000" algn="tl">
                    <a:srgbClr val="000000"/>
                  </a:outerShdw>
                </a:effectLst>
                <a:latin typeface="Calibri" pitchFamily="34" charset="0"/>
                <a:ea typeface="+mj-ea"/>
                <a:cs typeface="Calibri" pitchFamily="34" charset="0"/>
              </a:rPr>
              <a:t>The need for information…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8" descr="chain.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2770" name="Picture 6" descr="FM BANNER.png"/>
          <p:cNvPicPr>
            <a:picLocks noChangeAspect="1"/>
          </p:cNvPicPr>
          <p:nvPr/>
        </p:nvPicPr>
        <p:blipFill>
          <a:blip r:embed="rId4"/>
          <a:srcRect/>
          <a:stretch>
            <a:fillRect/>
          </a:stretch>
        </p:blipFill>
        <p:spPr bwMode="auto">
          <a:xfrm>
            <a:off x="0" y="266700"/>
            <a:ext cx="9144000" cy="358775"/>
          </a:xfrm>
          <a:prstGeom prst="rect">
            <a:avLst/>
          </a:prstGeom>
          <a:noFill/>
          <a:ln w="9525">
            <a:noFill/>
            <a:miter lim="800000"/>
            <a:headEnd/>
            <a:tailEnd/>
          </a:ln>
        </p:spPr>
      </p:pic>
      <p:sp>
        <p:nvSpPr>
          <p:cNvPr id="106498" name="Rectangle 2"/>
          <p:cNvSpPr>
            <a:spLocks noChangeArrowheads="1"/>
          </p:cNvSpPr>
          <p:nvPr/>
        </p:nvSpPr>
        <p:spPr bwMode="auto">
          <a:xfrm>
            <a:off x="2286000" y="2057400"/>
            <a:ext cx="5715000" cy="762000"/>
          </a:xfrm>
          <a:prstGeom prst="rect">
            <a:avLst/>
          </a:prstGeom>
          <a:noFill/>
          <a:ln w="9525">
            <a:noFill/>
            <a:miter lim="800000"/>
            <a:headEnd/>
            <a:tailEnd/>
          </a:ln>
          <a:effectLst>
            <a:outerShdw dist="68392" dir="1308085" algn="ctr" rotWithShape="0">
              <a:srgbClr val="333333"/>
            </a:outerShdw>
          </a:effectLst>
        </p:spPr>
        <p:txBody>
          <a:bodyPr anchor="ctr"/>
          <a:lstStyle/>
          <a:p>
            <a:pPr>
              <a:defRPr/>
            </a:pPr>
            <a:endParaRPr lang="en-US" sz="5400" dirty="0">
              <a:solidFill>
                <a:srgbClr val="66FFCC"/>
              </a:solidFill>
              <a:latin typeface="Times New Roman" pitchFamily="18" charset="0"/>
            </a:endParaRPr>
          </a:p>
        </p:txBody>
      </p:sp>
      <p:sp>
        <p:nvSpPr>
          <p:cNvPr id="32772" name="Rectangle 3"/>
          <p:cNvSpPr>
            <a:spLocks noGrp="1" noChangeArrowheads="1"/>
          </p:cNvSpPr>
          <p:nvPr>
            <p:ph type="body" sz="half" idx="1"/>
          </p:nvPr>
        </p:nvSpPr>
        <p:spPr>
          <a:xfrm>
            <a:off x="152400" y="1524000"/>
            <a:ext cx="4724400" cy="4876800"/>
          </a:xfrm>
        </p:spPr>
        <p:txBody>
          <a:bodyPr/>
          <a:lstStyle/>
          <a:p>
            <a:pPr marL="0" indent="0">
              <a:spcBef>
                <a:spcPct val="50000"/>
              </a:spcBef>
              <a:buFontTx/>
              <a:buNone/>
            </a:pPr>
            <a:r>
              <a:rPr lang="en-US" sz="2800" smtClean="0"/>
              <a:t>Measures the enterprise-wide impacts to an organization in the event of a major disruption to key business processes</a:t>
            </a:r>
          </a:p>
          <a:p>
            <a:pPr marL="568325" lvl="1" indent="-342900">
              <a:lnSpc>
                <a:spcPct val="90000"/>
              </a:lnSpc>
              <a:spcBef>
                <a:spcPct val="50000"/>
              </a:spcBef>
              <a:buFont typeface="Wingdings" pitchFamily="2" charset="2"/>
              <a:buChar char="ð"/>
            </a:pPr>
            <a:r>
              <a:rPr lang="en-US" sz="2400" smtClean="0"/>
              <a:t>Financial $ quantification of specific exposures</a:t>
            </a:r>
          </a:p>
          <a:p>
            <a:pPr marL="568325" lvl="1" indent="-342900">
              <a:lnSpc>
                <a:spcPct val="90000"/>
              </a:lnSpc>
              <a:spcBef>
                <a:spcPct val="50000"/>
              </a:spcBef>
              <a:buFont typeface="Wingdings" pitchFamily="2" charset="2"/>
              <a:buChar char="ð"/>
            </a:pPr>
            <a:r>
              <a:rPr lang="en-US" sz="2400" smtClean="0"/>
              <a:t>Applied to internal as well as external processes / facilities</a:t>
            </a:r>
          </a:p>
        </p:txBody>
      </p:sp>
      <p:sp>
        <p:nvSpPr>
          <p:cNvPr id="106505" name="Text Box 9"/>
          <p:cNvSpPr txBox="1">
            <a:spLocks noChangeArrowheads="1"/>
          </p:cNvSpPr>
          <p:nvPr/>
        </p:nvSpPr>
        <p:spPr bwMode="auto">
          <a:xfrm>
            <a:off x="0" y="609600"/>
            <a:ext cx="6938963" cy="646113"/>
          </a:xfrm>
          <a:prstGeom prst="rect">
            <a:avLst/>
          </a:prstGeom>
          <a:noFill/>
          <a:ln w="9525">
            <a:noFill/>
            <a:miter lim="800000"/>
            <a:headEnd/>
            <a:tailEnd/>
          </a:ln>
          <a:effectLst/>
        </p:spPr>
        <p:txBody>
          <a:bodyPr wrap="none">
            <a:spAutoFit/>
          </a:bodyPr>
          <a:lstStyle/>
          <a:p>
            <a:pPr>
              <a:defRPr/>
            </a:pPr>
            <a:r>
              <a:rPr lang="en-US" sz="3600" b="1" dirty="0">
                <a:latin typeface="+mn-lt"/>
                <a:ea typeface="+mj-ea"/>
                <a:cs typeface="Calibri" pitchFamily="34" charset="0"/>
              </a:rPr>
              <a:t>Business / Supplier Impact Analysis</a:t>
            </a:r>
          </a:p>
        </p:txBody>
      </p:sp>
      <p:pic>
        <p:nvPicPr>
          <p:cNvPr id="141313" name="Picture 1" descr="C:\Users\jonese\AppData\Local\Microsoft\Windows\Temporary Internet Files\Content.Outlook\PEXBO25I\Focused_chart.jpg"/>
          <p:cNvPicPr>
            <a:picLocks noChangeAspect="1" noChangeArrowheads="1"/>
          </p:cNvPicPr>
          <p:nvPr/>
        </p:nvPicPr>
        <p:blipFill>
          <a:blip r:embed="rId5"/>
          <a:srcRect/>
          <a:stretch>
            <a:fillRect/>
          </a:stretch>
        </p:blipFill>
        <p:spPr bwMode="auto">
          <a:xfrm>
            <a:off x="4953000" y="1752600"/>
            <a:ext cx="3970338" cy="4038600"/>
          </a:xfrm>
          <a:prstGeom prst="rect">
            <a:avLst/>
          </a:prstGeom>
          <a:ln>
            <a:solidFill>
              <a:srgbClr val="C00000"/>
            </a:solid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2610</TotalTime>
  <Words>2489</Words>
  <Application>Microsoft Office PowerPoint</Application>
  <PresentationFormat>On-screen Show (4:3)</PresentationFormat>
  <Paragraphs>166</Paragraphs>
  <Slides>19</Slides>
  <Notes>19</Notes>
  <HiddenSlides>0</HiddenSlides>
  <MMClips>0</MMClips>
  <ScaleCrop>false</ScaleCrop>
  <HeadingPairs>
    <vt:vector size="6" baseType="variant">
      <vt:variant>
        <vt:lpstr>Fonts Used</vt:lpstr>
      </vt:variant>
      <vt:variant>
        <vt:i4>8</vt:i4>
      </vt:variant>
      <vt:variant>
        <vt:lpstr>Design Template</vt:lpstr>
      </vt:variant>
      <vt:variant>
        <vt:i4>3</vt:i4>
      </vt:variant>
      <vt:variant>
        <vt:lpstr>Slide Titles</vt:lpstr>
      </vt:variant>
      <vt:variant>
        <vt:i4>19</vt:i4>
      </vt:variant>
    </vt:vector>
  </HeadingPairs>
  <TitlesOfParts>
    <vt:vector size="30" baseType="lpstr">
      <vt:lpstr>Arial</vt:lpstr>
      <vt:lpstr>Calibri</vt:lpstr>
      <vt:lpstr>Aharoni</vt:lpstr>
      <vt:lpstr>Wingdings</vt:lpstr>
      <vt:lpstr>Century Gothic</vt:lpstr>
      <vt:lpstr>Arial Unicode MS</vt:lpstr>
      <vt:lpstr>Times New Roman</vt:lpstr>
      <vt:lpstr>ＭＳ Ｐゴシック</vt:lpstr>
      <vt:lpstr>Office Theme</vt:lpstr>
      <vt:lpstr>Office Theme</vt:lpstr>
      <vt:lpstr>Office Theme</vt:lpstr>
      <vt:lpstr>Slide 1</vt:lpstr>
      <vt:lpstr>Financial Executive Concerns</vt:lpstr>
      <vt:lpstr>Executive Goals</vt:lpstr>
      <vt:lpstr>Slide 4</vt:lpstr>
      <vt:lpstr>Slide 5</vt:lpstr>
      <vt:lpstr>And yet…</vt:lpstr>
      <vt:lpstr>The Evolving Landscape</vt:lpstr>
      <vt:lpstr>Slide 8</vt:lpstr>
      <vt:lpstr>Slide 9</vt:lpstr>
      <vt:lpstr>Slide 10</vt:lpstr>
      <vt:lpstr>Quantification approach</vt:lpstr>
      <vt:lpstr>Quantification approach</vt:lpstr>
      <vt:lpstr>BCP Assessment</vt:lpstr>
      <vt:lpstr>Output</vt:lpstr>
      <vt:lpstr>Risk evaluation – physical &amp; financial</vt:lpstr>
      <vt:lpstr>Evaluation summary</vt:lpstr>
      <vt:lpstr>Slide 17</vt:lpstr>
      <vt:lpstr>Summary</vt:lpstr>
      <vt:lpstr>Slide 19</vt:lpstr>
    </vt:vector>
  </TitlesOfParts>
  <Company>FM Global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Jones, Neal L.</dc:creator>
  <cp:lastModifiedBy>Boston Housing</cp:lastModifiedBy>
  <cp:revision>269</cp:revision>
  <dcterms:created xsi:type="dcterms:W3CDTF">2011-07-22T14:25:23Z</dcterms:created>
  <dcterms:modified xsi:type="dcterms:W3CDTF">2012-03-12T16:32:55Z</dcterms:modified>
</cp:coreProperties>
</file>